
<file path=[Content_Types].xml><?xml version="1.0" encoding="utf-8"?>
<Types xmlns="http://schemas.openxmlformats.org/package/2006/content-types">
  <Default Extension="jpeg" ContentType="image/jpeg"/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0" r:id="rId2"/>
    <p:sldMasterId id="2147483664" r:id="rId3"/>
  </p:sldMasterIdLst>
  <p:notesMasterIdLst>
    <p:notesMasterId r:id="rId29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363" r:id="rId11"/>
    <p:sldId id="366" r:id="rId12"/>
    <p:sldId id="367" r:id="rId13"/>
    <p:sldId id="369" r:id="rId14"/>
    <p:sldId id="370" r:id="rId15"/>
    <p:sldId id="371" r:id="rId16"/>
    <p:sldId id="372" r:id="rId17"/>
    <p:sldId id="373" r:id="rId18"/>
    <p:sldId id="263" r:id="rId19"/>
    <p:sldId id="374" r:id="rId20"/>
    <p:sldId id="264" r:id="rId21"/>
    <p:sldId id="353" r:id="rId22"/>
    <p:sldId id="265" r:id="rId23"/>
    <p:sldId id="375" r:id="rId24"/>
    <p:sldId id="376" r:id="rId25"/>
    <p:sldId id="270" r:id="rId26"/>
    <p:sldId id="271" r:id="rId27"/>
    <p:sldId id="378" r:id="rId28"/>
  </p:sld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16" d="100"/>
          <a:sy n="116" d="100"/>
        </p:scale>
        <p:origin x="35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presProps" Target="presProp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03971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 (uploaded)
- Internal: myuweduz.docx (uploaded)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264328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user-provided excerpt of PQ-330 in chat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
- Internal: myuweduz.docx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myuweduz.docx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myuweduz.docx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[# Sources]
- Internal: ABM presentation 16122025 (2).pptx
[/# Sources]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Распознавание лиц на самом устройстве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Без серверов, без GPU, без очередей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Мгнове</a:t>
            </a: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нн</a:t>
            </a:r>
            <a: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ая фиксация посещаемости</a:t>
            </a:r>
            <a:br>
              <a:rPr kumimoji="0" lang="ru-RU" altLang="ru-RU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lang="ru-RU" altLang="ru-RU" dirty="0">
              <a:solidFill>
                <a:schemeClr val="tx1"/>
              </a:solidFill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Честный, объективный учёт без человеческого фактора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ru-RU" altLang="ru-RU" dirty="0">
                <a:solidFill>
                  <a:schemeClr val="tx1"/>
                </a:solidFill>
                <a:latin typeface="Arial" panose="020B0604020202020204" pitchFamily="34" charset="0"/>
              </a:rPr>
              <a:t>Автоматическая синхронизация с расписанием и журналами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alt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4681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D036B4A-1DC2-4B3B-8D5E-D16C64E107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4DE7443-515A-4892-B460-002957275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3B5432E-8441-400A-B36A-2D794AF335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49099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5FCB541-8DB2-4E72-9765-2DE7B24B71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57F0E3D-1A82-4E98-88D4-831F9DE326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CC4364F6-8963-4D26-8CED-5A663A8C2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6041971-64E8-40A5-8A06-DE10463B49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9116D3-C2B9-48E3-9F4A-29C2FB80CE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EA9BAE-660F-483C-B656-9D64975F1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01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858F61-49AF-4696-BB59-2B0EDED0AA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2CED8B0-C52F-45C3-A555-8680CFC3B0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11930A50-0705-4B36-BBB4-7DE06FDB74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713E0FF-719F-4E7A-8F02-164F30EF54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0728F94-97F8-4D79-B89B-9310B78B54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4134CD2-73AE-4DF1-9A20-01073F06F0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449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C4360B1-8839-4BA7-9A82-04131FCC60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D073C7F-93A5-4CFA-B409-726F7030033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87663B-5972-422A-878F-0D4371D3DE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46A7DC2-4E4E-4B40-ABB9-1DA837EB5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6927E3-AFA8-4E59-97DB-AEA7AD406C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7255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65D4A5C-9957-4B65-9465-52C90D4F7F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C10C1510-DDBA-4323-A824-FA95B01FE98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B02E12-DF1C-4098-9F6B-6D351355CE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315573-69DC-405C-9AE3-506C467A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A7E781-6363-491D-B643-B4C6A2A9FC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96109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2A31E1-1314-6419-CF03-0DFD436463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FE1BC7B8-09F2-308A-05E3-A28C20DB5D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2AF86C-A061-FD14-59EE-88787CDA7A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7DAD6F-F828-48F4-8A51-A0B1DF295EF7}" type="datetime1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A08D505-E4B0-D09A-7D2D-B08C0468B1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DA6774E-CBDF-0199-397D-5FFFD44D4B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72060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C60711-2919-771D-4FAA-5238FEAC4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3FB66E-82A1-5352-20F5-A76588B536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DF8CD77-B8C6-5270-BC50-65BA254D6E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40DA5-1C07-4C1F-B608-DCEA78705B88}" type="datetime1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E0EE533-50DF-8844-51E5-390B1BC67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D6489B-1A33-6840-758E-EEA5658DA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39634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8AE12-5B0E-2E41-7ED1-F5320268A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B77E232-6E9A-B799-9B46-67CCC3909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5247D9-D7CD-CBCA-B9F9-0A2F881AD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F1127-F4B4-406C-A3FB-2E6115D2F2F7}" type="datetime1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02C114-8F1D-C276-E6B8-D94D273B9C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A80C770-A60A-796A-40B5-EBD6B001E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92038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371C7-866F-CD44-76BB-ED2C27354C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05665ED-CAEB-28D5-A956-8CFFAED229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DA489D-DB3E-CC38-031D-C7F2EEDE53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5CC88A7-E2D6-89FA-347E-CF1510FA54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D8DCE9-B2B2-46F5-9A40-819E5EFC675C}" type="datetime1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6EE41F4-5A15-E2F7-7EB7-042718433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BDA98B8-4584-C0B7-0962-BC8395430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6944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3213AD-A3E5-C52A-ECC8-9AC5EE3E91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BC830F8-9E8B-89F9-5B48-AD969FC2B2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1C30FF5-7CF0-FA92-BA4D-70080ECEB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842EC43-78A7-F500-9C78-01E49BA6402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1D2DF4B7-7FCE-EBCE-07B2-A512E761ED8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FCB5AE1-8835-C68F-3E04-87E0496781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E1744C-CEEB-4F20-8FAA-D8FB08C40884}" type="datetime1">
              <a:rPr lang="ru-RU" smtClean="0"/>
              <a:t>27.03.2026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5C54E07-20DD-A61A-2ED8-81A6006776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1EF98C8-D2C3-81E9-7FB7-40E8DD8B5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29717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AA45B-E7CF-4E94-98E2-0CABEBA4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8B4B65-8E14-434E-8958-11A16572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CD8709-3651-4ADE-A7A2-A7113D86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69AA78-B006-44A5-9EA4-67DF33F0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01989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176FCF-7CD3-D255-5CFB-1D82C4F7C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39A82E60-5DBE-1113-67F2-4E54993A11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7E805F-24E4-495A-A78B-0B4B080D6AC2}" type="datetime1">
              <a:rPr lang="ru-RU" smtClean="0"/>
              <a:t>27.03.2026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A4698E3-E014-B9E1-B591-BB2C77A3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6CC5338-DD24-917E-A9DB-532729A633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220066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48BD8FF6-D3DC-8033-6270-11DBBAE2B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AD32A9-1340-4C71-A09C-667686C6E17A}" type="datetime1">
              <a:rPr lang="ru-RU" smtClean="0"/>
              <a:t>27.03.2026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0A9C4BF-E1B6-D3AB-A901-4AF3B5D905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B056598-4725-1317-4FC2-D8D784B2D3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87704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E0B4BE8-706F-63F4-5722-7D23C629A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A3A60B0-C217-18E6-45DE-A67A46402B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57299F1-A1E8-09FD-D4C2-86DA5F0785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0F7097-D993-766F-AECD-F077BCC07A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3D88F-D7A5-47E2-8495-4BA6FEEDED7A}" type="datetime1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CE0626E-79B4-5202-D095-1C1E615F0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275A710-0C57-2217-72C7-6361FC873A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46551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F1229D8-0F59-3471-6C45-E36D9A4015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C33B30C-98B0-5D8F-412C-DAF2A1468B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675F43E-3FE7-953E-64D7-02F5AE87BD1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E3FD8FC-AB6B-EBE7-8E1B-FE4D9261D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EF2626-49AB-4D55-B41E-1D5B4A558BA1}" type="datetime1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FD5F0B4-42A7-DE68-82A7-D7BE55946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DB5D46-107B-C5C8-EFB0-3AC727BAB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14100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50D3FFA-8890-AB1E-2056-A4FD21F8B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E68EC39-738F-22AB-F65A-2C9B4915B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7375A6E-BFD5-0BD7-27CE-94A0CF1A0B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AC402C-6818-45DB-9B49-28526723A3BA}" type="datetime1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E888D38-6F7A-03A9-71DE-702618816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87C8CB8-B7F5-F8B0-A0B9-E097AF6E8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256868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7179323-B6C6-7116-EBE4-5F55B6B8EC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91E1F24-8464-5E83-A837-C8C53509F8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6B6125-29ED-A3C6-7900-1751BA927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5119C6-7769-4C98-841F-E223D2A973BE}" type="datetime1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8C7B29-FA08-A39B-8C19-941E3F07E5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BBC50A7-6007-CA2F-BBAA-3974A2340E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5153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34060-B53E-4A76-A837-8DDC2968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34E3E-49D4-4BF7-8FF9-4918742E8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E60A2C-3AE8-456A-97C9-CD85B26E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2EA422-4B19-4D49-A991-4F43C8C3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3C672-9F03-46C1-A4A9-1FB39E12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78409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D25FB67-F475-4456-99A0-904BBEA8057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BC3854E-6D90-4A94-9116-1B77C58207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377E2F4-FCC1-45F9-A5C2-C0C1997E3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69EBD6C-67FB-4D26-A5A4-B35E11C954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F44E665-E362-467B-8B8D-4DC4A607F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75229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734060-B53E-4A76-A837-8DDC2968F9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2034E3E-49D4-4BF7-8FF9-4918742E88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DE60A2C-3AE8-456A-97C9-CD85B26E9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12EA422-4B19-4D49-A991-4F43C8C3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F3C672-9F03-46C1-A4A9-1FB39E12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9671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696ED20-0885-4D06-AC09-081AFAD80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A2433F4-203F-4615-94DB-5AA052ECB3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9DA268-03C7-4D54-A5F0-582BB40BA7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E2A624-6F87-4262-8803-1B0E77316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0AC1014-C3DE-405D-9F02-7C35F59A32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734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2A00DE-8140-4DB9-BD71-8EAB1629C3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FA7CA3E-0865-4F5F-B611-FF1BFE338BC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BF84181-68F1-47CF-9BA8-844EFF057E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2B03CBD-FBC9-481E-839E-F47286AAE9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CAF517-CFAD-436E-923A-434FB5ED6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36F50BD-711E-41F6-A414-F44F9A221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167998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A33702-E931-420E-A6B7-E0F437F41F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EAB6EAF-424D-48A7-B792-DA55D2F3F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1CE05A9-1A4A-40F6-857D-9CA9143CB7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FA76689-E3AA-432A-9F14-0E6CD7F6C3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9CFDBE8-3345-4F82-A1EC-F23A663A43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05F35E5-538C-47BC-84EB-A82053C1C6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2536C-35DB-4F64-91CC-EB26B6DF9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ACC4405-F9AD-47A3-A1B1-3509D91622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6305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BAA45B-E7CF-4E94-98E2-0CABEBA44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58B4B65-8E14-434E-8958-11A16572DF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B5CD8709-3651-4ADE-A7A2-A7113D86F7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269AA78-B006-44A5-9EA4-67DF33F0D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40752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2" r:id="rId2"/>
    <p:sldLayoutId id="2147483663" r:id="rId3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F121DA3-5914-456D-8E68-535F8D570C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86A5EB2-BFAC-40B3-A71A-0356D071B8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B967B4D-AD47-4101-B000-CF21DBB4B6D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881317-F7FE-4C09-AD18-CF25CD23F1D8}" type="datetimeFigureOut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54EF364-3E56-457C-BCC8-BE977DAE77F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0AC5803-862A-40A6-9A47-FBDEE01BD8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0612CF-A15D-46D2-807B-8D685BDD38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6159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9A3DFC9-124D-72E6-C738-4C938B2D20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0F0014-B8FC-B814-A24F-66991E550D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1F868AD-DD31-435A-AFD6-EC80027D11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B3A74E9-2FDF-4E18-8DEC-214DE3634251}" type="datetime1">
              <a:rPr lang="ru-RU" smtClean="0"/>
              <a:t>27.03.2026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743EDB-F84E-A006-4015-02F76C38E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09DAC15-7A82-6652-60E1-4EF3B5788D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EB8C8D-C6CE-4708-84CE-507133391B5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12979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s://talaba.uwed.uz/login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39.png"/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12" Type="http://schemas.openxmlformats.org/officeDocument/2006/relationships/image" Target="../media/image50.png"/><Relationship Id="rId17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11" Type="http://schemas.openxmlformats.org/officeDocument/2006/relationships/image" Target="../media/image49.png"/><Relationship Id="rId5" Type="http://schemas.openxmlformats.org/officeDocument/2006/relationships/image" Target="../media/image43.png"/><Relationship Id="rId15" Type="http://schemas.openxmlformats.org/officeDocument/2006/relationships/image" Target="../media/image52.png"/><Relationship Id="rId10" Type="http://schemas.openxmlformats.org/officeDocument/2006/relationships/image" Target="../media/image48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4" Type="http://schemas.openxmlformats.org/officeDocument/2006/relationships/image" Target="../media/image5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monitoring.uwed.uz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7" Type="http://schemas.openxmlformats.org/officeDocument/2006/relationships/image" Target="../media/image5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lex.uz/en/docs/6127915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13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jpe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my.uwed.uz/sign-in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manage.uwed.uz/pages/main" TargetMode="Externa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/mnt/data/ppt_extract/d50734a37bd98d30af8ed68a9419d33a.jpg"/>
          <p:cNvPicPr>
            <a:picLocks noChangeAspect="1"/>
          </p:cNvPicPr>
          <p:nvPr/>
        </p:nvPicPr>
        <p:blipFill>
          <a:blip r:embed="rId3"/>
          <a:srcRect l="1" r="1"/>
          <a:stretch/>
        </p:blipFill>
        <p:spPr>
          <a:xfrm>
            <a:off x="0" y="0"/>
            <a:ext cx="12191695" cy="68580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2191695" cy="6858000"/>
          </a:xfrm>
          <a:prstGeom prst="rect">
            <a:avLst/>
          </a:prstGeom>
          <a:solidFill>
            <a:srgbClr val="000000">
              <a:alpha val="45000"/>
            </a:srgbClr>
          </a:solidFill>
          <a:ln w="12700">
            <a:solidFill>
              <a:srgbClr val="000000">
                <a:alpha val="0"/>
              </a:srgbClr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Shape 2"/>
          <p:cNvSpPr/>
          <p:nvPr/>
        </p:nvSpPr>
        <p:spPr>
          <a:xfrm>
            <a:off x="640080" y="2971800"/>
            <a:ext cx="2377440" cy="7315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7" name="Text 3"/>
          <p:cNvSpPr/>
          <p:nvPr/>
        </p:nvSpPr>
        <p:spPr>
          <a:xfrm>
            <a:off x="640080" y="315468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JIDU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ekotizimi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</a:t>
            </a:r>
            <a:r>
              <a:rPr lang="en-US" sz="18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tuzilmasi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4"/>
          <p:cNvSpPr/>
          <p:nvPr/>
        </p:nvSpPr>
        <p:spPr>
          <a:xfrm>
            <a:off x="640080" y="6217920"/>
            <a:ext cx="7315200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it-IT" sz="1200" dirty="0">
                <a:solidFill>
                  <a:srgbClr val="CBD5E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Jahon iqtisodiyoti va diplomatiya Universiteti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Овал 9">
            <a:extLst>
              <a:ext uri="{FF2B5EF4-FFF2-40B4-BE49-F238E27FC236}">
                <a16:creationId xmlns:a16="http://schemas.microsoft.com/office/drawing/2014/main" id="{47B74405-BC0A-F446-6662-1BC9B4991E82}"/>
              </a:ext>
            </a:extLst>
          </p:cNvPr>
          <p:cNvSpPr/>
          <p:nvPr/>
        </p:nvSpPr>
        <p:spPr>
          <a:xfrm>
            <a:off x="640080" y="389313"/>
            <a:ext cx="1634835" cy="1576647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>
            <a:extLst>
              <a:ext uri="{FF2B5EF4-FFF2-40B4-BE49-F238E27FC236}">
                <a16:creationId xmlns:a16="http://schemas.microsoft.com/office/drawing/2014/main" id="{07538FF6-BA23-D7EE-A986-3D40A6B913FF}"/>
              </a:ext>
            </a:extLst>
          </p:cNvPr>
          <p:cNvSpPr/>
          <p:nvPr/>
        </p:nvSpPr>
        <p:spPr>
          <a:xfrm>
            <a:off x="217744" y="0"/>
            <a:ext cx="2479505" cy="2392218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5" name="Text 1"/>
          <p:cNvSpPr/>
          <p:nvPr/>
        </p:nvSpPr>
        <p:spPr>
          <a:xfrm>
            <a:off x="640080" y="2011680"/>
            <a:ext cx="10972800" cy="9144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4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Aqlli</a:t>
            </a:r>
            <a:r>
              <a:rPr lang="en-US" sz="4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Universitet</a:t>
            </a:r>
            <a:endParaRPr lang="en-US" sz="4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1843BD-B246-4B4C-A1DD-DD1611AA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14480" y="862791"/>
            <a:ext cx="640055" cy="73862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99B61F7-0A69-8776-AE4C-8D8CC16527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96" y="1325276"/>
            <a:ext cx="4037530" cy="221748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74D4959-3BD9-6F20-CB4A-7093747B95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363" y="4021617"/>
            <a:ext cx="4184977" cy="229846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4D68B429-9A95-1D4E-B0FD-61CB8565F0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93180" y="4021618"/>
            <a:ext cx="4421846" cy="24561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BD116FEE-F9A0-DE42-FF5F-6469A1CC7E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3180" y="1087669"/>
            <a:ext cx="4465812" cy="24561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983A3443-5386-8776-BE78-192E0BAFEA28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Google Shape;68;p14">
            <a:extLst>
              <a:ext uri="{FF2B5EF4-FFF2-40B4-BE49-F238E27FC236}">
                <a16:creationId xmlns:a16="http://schemas.microsoft.com/office/drawing/2014/main" id="{D1D60735-CA19-4C89-0E62-09A15DE1A2FA}"/>
              </a:ext>
            </a:extLst>
          </p:cNvPr>
          <p:cNvSpPr txBox="1"/>
          <p:nvPr/>
        </p:nvSpPr>
        <p:spPr>
          <a:xfrm>
            <a:off x="686577" y="-22085"/>
            <a:ext cx="1081854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Raqamli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Transformatsiya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Markaziga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so‘rovlar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Chipta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5" name="Text 2">
            <a:extLst>
              <a:ext uri="{FF2B5EF4-FFF2-40B4-BE49-F238E27FC236}">
                <a16:creationId xmlns:a16="http://schemas.microsoft.com/office/drawing/2014/main" id="{3941F905-15B9-BFA5-7BB7-E6925768101C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</a:t>
            </a: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9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4465586"/>
      </p:ext>
    </p:extLst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1843BD-B246-4B4C-A1DD-DD1611AA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06569" y="970104"/>
            <a:ext cx="755960" cy="8723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A52C3C5-882A-6BE5-B298-018467BF1F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1860" y="1111502"/>
            <a:ext cx="5745246" cy="31553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899126D-A984-9AF6-88DF-03C1B58511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136" y="1165860"/>
            <a:ext cx="2376297" cy="528066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22FBD17A-A5C2-8C4F-CF1D-AB9ACE73DF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7401" y="2477742"/>
            <a:ext cx="5756717" cy="31572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9CDF11D-5C4A-C9A6-DA81-C3A6A510F94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31682" y="3629622"/>
            <a:ext cx="5530847" cy="3007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105CBAF5-EA31-E170-4CB2-5A98FACDD607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Google Shape;68;p14">
            <a:extLst>
              <a:ext uri="{FF2B5EF4-FFF2-40B4-BE49-F238E27FC236}">
                <a16:creationId xmlns:a16="http://schemas.microsoft.com/office/drawing/2014/main" id="{D1D60735-CA19-4C89-0E62-09A15DE1A2FA}"/>
              </a:ext>
            </a:extLst>
          </p:cNvPr>
          <p:cNvSpPr txBox="1"/>
          <p:nvPr/>
        </p:nvSpPr>
        <p:spPr>
          <a:xfrm>
            <a:off x="686577" y="-1"/>
            <a:ext cx="1081854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Talabalardan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kelgan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so‘rovlar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201032C-18C6-ACBA-6986-5E77841F05FC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780452"/>
      </p:ext>
    </p:extLst>
  </p:cSld>
  <p:clrMapOvr>
    <a:masterClrMapping/>
  </p:clrMapOvr>
  <p:transition spd="med">
    <p:pul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">
            <a:extLst>
              <a:ext uri="{FF2B5EF4-FFF2-40B4-BE49-F238E27FC236}">
                <a16:creationId xmlns:a16="http://schemas.microsoft.com/office/drawing/2014/main" id="{D8365352-7A18-400D-9CE0-417C6CBB694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80549" y="1216448"/>
            <a:ext cx="3033547" cy="442510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8879BE-A047-4D00-94F7-CB167C85B59C}"/>
              </a:ext>
            </a:extLst>
          </p:cNvPr>
          <p:cNvSpPr txBox="1"/>
          <p:nvPr/>
        </p:nvSpPr>
        <p:spPr>
          <a:xfrm>
            <a:off x="4140781" y="4230688"/>
            <a:ext cx="711985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Mehmonlar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tashrif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buyuruvchilarni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qabul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qilish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ro‘yxatga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olish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jarayonini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soddalashtirish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maqsadida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Universitet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mehmonlari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, Qabul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bo‘limi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tashrif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buyuruvchilari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boshqa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tashrifchilar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maxsus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A bino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yonidagi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1-raqamli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nazorat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punkti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yaqinida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axborot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kioski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o‘rnatildi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Platformadan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foydalanish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bo‘yicha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mas’ul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universitet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xodimlariga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trening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o‘tkazildi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8" name="Picture 1">
            <a:extLst>
              <a:ext uri="{FF2B5EF4-FFF2-40B4-BE49-F238E27FC236}">
                <a16:creationId xmlns:a16="http://schemas.microsoft.com/office/drawing/2014/main" id="{A4C22732-F92E-4066-8ED7-2A65FDEFE81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4140781" y="1441897"/>
            <a:ext cx="6296578" cy="2528906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9EA0760-BDBC-E170-693A-9C362117114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57436" y="951986"/>
            <a:ext cx="849068" cy="979822"/>
          </a:xfrm>
          <a:prstGeom prst="rect">
            <a:avLst/>
          </a:prstGeom>
        </p:spPr>
      </p:pic>
      <p:sp>
        <p:nvSpPr>
          <p:cNvPr id="7" name="Shape 0">
            <a:extLst>
              <a:ext uri="{FF2B5EF4-FFF2-40B4-BE49-F238E27FC236}">
                <a16:creationId xmlns:a16="http://schemas.microsoft.com/office/drawing/2014/main" id="{F01F2873-6942-67B3-56A1-D3BE2010B922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68;p14">
            <a:extLst>
              <a:ext uri="{FF2B5EF4-FFF2-40B4-BE49-F238E27FC236}">
                <a16:creationId xmlns:a16="http://schemas.microsoft.com/office/drawing/2014/main" id="{0ABBAE4D-BE6F-6B00-29DB-246B85BD59FF}"/>
              </a:ext>
            </a:extLst>
          </p:cNvPr>
          <p:cNvSpPr txBox="1"/>
          <p:nvPr/>
        </p:nvSpPr>
        <p:spPr>
          <a:xfrm>
            <a:off x="513503" y="0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>
              <a:defRPr/>
            </a:pP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Mehmonlarni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ro‘yxatga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olish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9" name="Text 2">
            <a:extLst>
              <a:ext uri="{FF2B5EF4-FFF2-40B4-BE49-F238E27FC236}">
                <a16:creationId xmlns:a16="http://schemas.microsoft.com/office/drawing/2014/main" id="{943EAC09-0A5A-7D25-EBA2-1B05AC1AE18B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11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8710463"/>
      </p:ext>
    </p:extLst>
  </p:cSld>
  <p:clrMapOvr>
    <a:masterClrMapping/>
  </p:clrMapOvr>
  <p:transition spd="med">
    <p:pul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8879BE-A047-4D00-94F7-CB167C85B59C}"/>
              </a:ext>
            </a:extLst>
          </p:cNvPr>
          <p:cNvSpPr txBox="1"/>
          <p:nvPr/>
        </p:nvSpPr>
        <p:spPr>
          <a:xfrm>
            <a:off x="3894283" y="4230255"/>
            <a:ext cx="7576622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Yangi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xodimlar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talabalarni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nazorat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punktidan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kampusga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kirishini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ro‘yxatga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olish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jarayonini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soddalashtirish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maqsadida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Yangi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xodimlar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talabalarni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ro‘yxatga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olish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maxsus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Ro‘yxat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bo‘limida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axborot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kioski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o‘rnatildi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Mas’ul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universitet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xodimlariga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platformadan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foydalanish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bo‘yicha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taqdimot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trening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1600" dirty="0" err="1">
                <a:latin typeface="Cambria" panose="02040503050406030204" pitchFamily="18" charset="0"/>
                <a:ea typeface="Cambria" panose="02040503050406030204" pitchFamily="18" charset="0"/>
              </a:rPr>
              <a:t>o‘tkazildi</a:t>
            </a:r>
            <a:r>
              <a:rPr lang="en-US" sz="16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Picture 1">
            <a:extLst>
              <a:ext uri="{FF2B5EF4-FFF2-40B4-BE49-F238E27FC236}">
                <a16:creationId xmlns:a16="http://schemas.microsoft.com/office/drawing/2014/main" id="{3B502A9F-8C2F-4EE4-8FA0-B1C0D86ADB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591786" y="1509713"/>
            <a:ext cx="2870118" cy="448151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F140F4B2-BAF2-4866-91FF-1012A7A6E1E2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894283" y="1464912"/>
            <a:ext cx="4032250" cy="2593289"/>
          </a:xfrm>
          <a:prstGeom prst="rect">
            <a:avLst/>
          </a:prstGeom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6131A82D-E280-407C-AAB5-70074B7B10EB}"/>
              </a:ext>
            </a:extLst>
          </p:cNvPr>
          <p:cNvPicPr/>
          <p:nvPr/>
        </p:nvPicPr>
        <p:blipFill rotWithShape="1">
          <a:blip r:embed="rId4"/>
          <a:srcRect l="24360" r="24037"/>
          <a:stretch/>
        </p:blipFill>
        <p:spPr>
          <a:xfrm>
            <a:off x="8154719" y="1192120"/>
            <a:ext cx="2451018" cy="2883194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4C6DB93-DA9E-6B13-9A76-71FA2F58C8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56868" y="858007"/>
            <a:ext cx="849068" cy="979822"/>
          </a:xfrm>
          <a:prstGeom prst="rect">
            <a:avLst/>
          </a:prstGeom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118C117E-A59D-0F44-F129-492C0C6476E8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Google Shape;68;p14">
            <a:extLst>
              <a:ext uri="{FF2B5EF4-FFF2-40B4-BE49-F238E27FC236}">
                <a16:creationId xmlns:a16="http://schemas.microsoft.com/office/drawing/2014/main" id="{2D9CC72C-203B-5976-78BB-783EA331BFB1}"/>
              </a:ext>
            </a:extLst>
          </p:cNvPr>
          <p:cNvSpPr txBox="1"/>
          <p:nvPr/>
        </p:nvSpPr>
        <p:spPr>
          <a:xfrm>
            <a:off x="513503" y="16233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Xodimlar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talabalar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kampusga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kirishni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boshqarish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B9FD61B-C703-D98E-4A81-0BDC9F6401B9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12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997894"/>
      </p:ext>
    </p:extLst>
  </p:cSld>
  <p:clrMapOvr>
    <a:masterClrMapping/>
  </p:clrMapOvr>
  <p:transition spd="med">
    <p:pul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8879BE-A047-4D00-94F7-CB167C85B59C}"/>
              </a:ext>
            </a:extLst>
          </p:cNvPr>
          <p:cNvSpPr txBox="1"/>
          <p:nvPr/>
        </p:nvSpPr>
        <p:spPr>
          <a:xfrm>
            <a:off x="4708912" y="4109018"/>
            <a:ext cx="642951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Sobiq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xodimlarning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kampusga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kirishini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bloklash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jarayonini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soddalashtirish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maqsadida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Ishdan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bo‘shatilgan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xodimlar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kirishni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mustaqil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ravishda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bloklash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imkonini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beruvchi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maxsus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platforma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Mas’ul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universitet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xodimlariga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platformadan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foydalanish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bo‘yicha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taqdimot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trening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o‘tkazildi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7" name="Picture 1">
            <a:extLst>
              <a:ext uri="{FF2B5EF4-FFF2-40B4-BE49-F238E27FC236}">
                <a16:creationId xmlns:a16="http://schemas.microsoft.com/office/drawing/2014/main" id="{AE278BCC-BFDA-4A83-A211-A24233A14BC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4708912" y="1064091"/>
            <a:ext cx="3054268" cy="279114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1">
            <a:extLst>
              <a:ext uri="{FF2B5EF4-FFF2-40B4-BE49-F238E27FC236}">
                <a16:creationId xmlns:a16="http://schemas.microsoft.com/office/drawing/2014/main" id="{87C0C4C8-A251-46FA-A04A-15F9D386DAF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7998773" y="1211442"/>
            <a:ext cx="2798536" cy="24964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07FD8CC-184E-45DA-B040-1028DC9975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581" y="1346112"/>
            <a:ext cx="3997351" cy="4343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DFE3545-9992-BBAB-A8F7-04AD60B099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38429" y="992409"/>
            <a:ext cx="849068" cy="979822"/>
          </a:xfrm>
          <a:prstGeom prst="rect">
            <a:avLst/>
          </a:prstGeom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331725DD-C4E8-90CE-3F13-D5BE4FA7395F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68;p14">
            <a:extLst>
              <a:ext uri="{FF2B5EF4-FFF2-40B4-BE49-F238E27FC236}">
                <a16:creationId xmlns:a16="http://schemas.microsoft.com/office/drawing/2014/main" id="{55052693-E99C-607A-B00F-42E592C0AD71}"/>
              </a:ext>
            </a:extLst>
          </p:cNvPr>
          <p:cNvSpPr txBox="1"/>
          <p:nvPr/>
        </p:nvSpPr>
        <p:spPr>
          <a:xfrm>
            <a:off x="545175" y="-18123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Xodimlar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kampusga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kirishni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boshqarish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10" name="Text 2">
            <a:extLst>
              <a:ext uri="{FF2B5EF4-FFF2-40B4-BE49-F238E27FC236}">
                <a16:creationId xmlns:a16="http://schemas.microsoft.com/office/drawing/2014/main" id="{A75D9BC1-249F-A28B-6D63-33BBE66FFC9B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13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9001609"/>
      </p:ext>
    </p:extLst>
  </p:cSld>
  <p:clrMapOvr>
    <a:masterClrMapping/>
  </p:clrMapOvr>
  <p:transition spd="med">
    <p:pul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8879BE-A047-4D00-94F7-CB167C85B59C}"/>
              </a:ext>
            </a:extLst>
          </p:cNvPr>
          <p:cNvSpPr txBox="1"/>
          <p:nvPr/>
        </p:nvSpPr>
        <p:spPr>
          <a:xfrm>
            <a:off x="4206454" y="4769583"/>
            <a:ext cx="676893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Grant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arizalarini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topshirishni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osonlashtirish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maqsadida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turli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foydalanuvchi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kategoriyalari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maxsus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raqamli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platformalar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Talabalar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– talaba.uwed.uz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Ma’muriy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xodimlar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– manage.uwed.uz </a:t>
            </a:r>
          </a:p>
        </p:txBody>
      </p:sp>
      <p:grpSp>
        <p:nvGrpSpPr>
          <p:cNvPr id="6" name="Группа 5">
            <a:extLst>
              <a:ext uri="{FF2B5EF4-FFF2-40B4-BE49-F238E27FC236}">
                <a16:creationId xmlns:a16="http://schemas.microsoft.com/office/drawing/2014/main" id="{AA748B65-9A58-41CD-99C9-B6A0EC0CA6A1}"/>
              </a:ext>
            </a:extLst>
          </p:cNvPr>
          <p:cNvGrpSpPr/>
          <p:nvPr/>
        </p:nvGrpSpPr>
        <p:grpSpPr>
          <a:xfrm>
            <a:off x="506830" y="1588654"/>
            <a:ext cx="2857770" cy="4396220"/>
            <a:chOff x="838200" y="1402715"/>
            <a:chExt cx="3368254" cy="5090160"/>
          </a:xfrm>
        </p:grpSpPr>
        <p:pic>
          <p:nvPicPr>
            <p:cNvPr id="3" name="Рисунок 2">
              <a:extLst>
                <a:ext uri="{FF2B5EF4-FFF2-40B4-BE49-F238E27FC236}">
                  <a16:creationId xmlns:a16="http://schemas.microsoft.com/office/drawing/2014/main" id="{9B684593-DE22-4C10-B402-1ED8ADEC06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38200" y="1402715"/>
              <a:ext cx="3368254" cy="509016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4" name="Овал 3">
              <a:extLst>
                <a:ext uri="{FF2B5EF4-FFF2-40B4-BE49-F238E27FC236}">
                  <a16:creationId xmlns:a16="http://schemas.microsoft.com/office/drawing/2014/main" id="{A43E009A-5712-464E-9AF6-40A3CFB6A5A4}"/>
                </a:ext>
              </a:extLst>
            </p:cNvPr>
            <p:cNvSpPr/>
            <p:nvPr/>
          </p:nvSpPr>
          <p:spPr>
            <a:xfrm>
              <a:off x="2301240" y="2918460"/>
              <a:ext cx="426827" cy="586740"/>
            </a:xfrm>
            <a:prstGeom prst="ellips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987AEA3F-FBFE-42CF-A842-D79EA1E205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5987" y="998847"/>
            <a:ext cx="4324858" cy="245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313FA76-9A3B-4921-866B-2A868CE604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480" y="2088417"/>
            <a:ext cx="4379144" cy="245300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1843BD-B246-4B4C-A1DD-DD1611AAC9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3656" y="848370"/>
            <a:ext cx="849068" cy="979822"/>
          </a:xfrm>
          <a:prstGeom prst="rect">
            <a:avLst/>
          </a:prstGeom>
        </p:spPr>
      </p:pic>
      <p:sp>
        <p:nvSpPr>
          <p:cNvPr id="11" name="Shape 0">
            <a:extLst>
              <a:ext uri="{FF2B5EF4-FFF2-40B4-BE49-F238E27FC236}">
                <a16:creationId xmlns:a16="http://schemas.microsoft.com/office/drawing/2014/main" id="{E3319AFF-EE1D-C6D2-B2D6-1CB5607F9800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Google Shape;68;p14">
            <a:extLst>
              <a:ext uri="{FF2B5EF4-FFF2-40B4-BE49-F238E27FC236}">
                <a16:creationId xmlns:a16="http://schemas.microsoft.com/office/drawing/2014/main" id="{5FBC2E26-B5AE-4B35-7053-08845DF8874C}"/>
              </a:ext>
            </a:extLst>
          </p:cNvPr>
          <p:cNvSpPr txBox="1"/>
          <p:nvPr/>
        </p:nvSpPr>
        <p:spPr>
          <a:xfrm>
            <a:off x="513503" y="2825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Raqamli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grant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arizalarini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topshirish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12" name="Text 2">
            <a:extLst>
              <a:ext uri="{FF2B5EF4-FFF2-40B4-BE49-F238E27FC236}">
                <a16:creationId xmlns:a16="http://schemas.microsoft.com/office/drawing/2014/main" id="{64CFA896-62AB-B29B-FCAE-544DE90ECE4F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14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3741111"/>
      </p:ext>
    </p:extLst>
  </p:cSld>
  <p:clrMapOvr>
    <a:masterClrMapping/>
  </p:clrMapOvr>
  <p:transition spd="med">
    <p:pul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-54864"/>
            <a:ext cx="12191695" cy="548640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Asosiy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TALABA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TALABA 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-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o‘qituvchilar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yordamchi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veb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mobil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ilova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63040"/>
            <a:ext cx="5715000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960120" y="1691640"/>
            <a:ext cx="5303520" cy="4754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Shaxsiy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dars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jadvali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real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vaqtdagi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yangilanishlar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ru-RU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dars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boshlanishi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/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zakanchishi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talabalar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mobil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ilova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orqali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tasdiqlash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ru-RU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Talabalar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so‘rovlari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apellyatsiyalari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universitet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ma’muriyatiga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bildirishnomalar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ru-RU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O‘qituvchi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vositalari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faoliyat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ko‘rsatkichlar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tahlili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ru-RU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Kalendarlar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universitetning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ichki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tizimlari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bilan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integratsiya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ru-RU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Ma’lumotlarni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himoya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qilish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maxfiylik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nazorati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37960" y="1463040"/>
            <a:ext cx="2423160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9" name="Image 0" descr="/mnt/data/ppt_extract/efff104664d0521e5fddb65135f3eaf2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1643058"/>
            <a:ext cx="2240280" cy="4852045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9125712" y="1463040"/>
            <a:ext cx="2423160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1" name="Image 1" descr="/mnt/data/ppt_extract/ec74640c86dda3eb0b9d5880d47ed601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152" y="1643058"/>
            <a:ext cx="2240280" cy="4852045"/>
          </a:xfrm>
          <a:prstGeom prst="rect">
            <a:avLst/>
          </a:prstGeom>
        </p:spPr>
      </p:pic>
      <p:sp>
        <p:nvSpPr>
          <p:cNvPr id="12" name="Text 2">
            <a:extLst>
              <a:ext uri="{FF2B5EF4-FFF2-40B4-BE49-F238E27FC236}">
                <a16:creationId xmlns:a16="http://schemas.microsoft.com/office/drawing/2014/main" id="{AC2ACC48-22FA-8E5A-6DD5-6DB9985A8B56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15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id="{7A8DBA0D-B079-482B-A761-0259D9B5D7E3}"/>
              </a:ext>
            </a:extLst>
          </p:cNvPr>
          <p:cNvSpPr/>
          <p:nvPr/>
        </p:nvSpPr>
        <p:spPr>
          <a:xfrm>
            <a:off x="525184" y="5833498"/>
            <a:ext cx="2218376" cy="9293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3855F75A-F004-42F7-AFCE-E421099C2E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8063" y="6068149"/>
            <a:ext cx="460088" cy="460088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53A9B8C7-2D4E-4309-8BEC-60FBF73E64C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49132" y="6068149"/>
            <a:ext cx="460088" cy="460088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BC100AA-03A5-4FB4-AEDB-14B0715541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9592" y="6019931"/>
            <a:ext cx="556448" cy="556448"/>
          </a:xfrm>
          <a:prstGeom prst="rect">
            <a:avLst/>
          </a:prstGeom>
        </p:spPr>
      </p:pic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id="{46D31293-160E-49ED-AE80-643A509BEFA7}"/>
              </a:ext>
            </a:extLst>
          </p:cNvPr>
          <p:cNvSpPr/>
          <p:nvPr/>
        </p:nvSpPr>
        <p:spPr>
          <a:xfrm>
            <a:off x="3565251" y="5833498"/>
            <a:ext cx="7714077" cy="929313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400"/>
          </a:p>
        </p:txBody>
      </p:sp>
      <p:pic>
        <p:nvPicPr>
          <p:cNvPr id="28" name="Picture 18" descr="computer vision icon. icon related to device, artificial ...">
            <a:extLst>
              <a:ext uri="{FF2B5EF4-FFF2-40B4-BE49-F238E27FC236}">
                <a16:creationId xmlns:a16="http://schemas.microsoft.com/office/drawing/2014/main" id="{C1DC5461-1452-400C-A897-1FE451F794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86" t="15460" r="26543" b="13903"/>
          <a:stretch/>
        </p:blipFill>
        <p:spPr bwMode="auto">
          <a:xfrm>
            <a:off x="3697710" y="5908822"/>
            <a:ext cx="676509" cy="693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2" descr="Python Logo and symbol, meaning, history, PNG, brand">
            <a:extLst>
              <a:ext uri="{FF2B5EF4-FFF2-40B4-BE49-F238E27FC236}">
                <a16:creationId xmlns:a16="http://schemas.microsoft.com/office/drawing/2014/main" id="{A7C82546-5DB5-4DB9-B0D7-1DF45B500D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1799" y="6023209"/>
            <a:ext cx="1098891" cy="686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4">
            <a:extLst>
              <a:ext uri="{FF2B5EF4-FFF2-40B4-BE49-F238E27FC236}">
                <a16:creationId xmlns:a16="http://schemas.microsoft.com/office/drawing/2014/main" id="{8B0DEF3C-C49D-4E22-B129-ACC0816F43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597" y="5964121"/>
            <a:ext cx="374825" cy="69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26551510-6C5E-49B9-9659-BABDD8D85E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7067" y="6072054"/>
            <a:ext cx="949968" cy="581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5401C549-1D94-46CD-8DA6-A6BC7CCAB6D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063412" y="5883619"/>
            <a:ext cx="846536" cy="710536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767D157A-1FC4-4175-B4D2-E6DD1FA796D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76323" y="5956194"/>
            <a:ext cx="590589" cy="5905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66B7459-50E1-AA0D-12D9-BCE28C8BC38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25184" y="1409177"/>
            <a:ext cx="1971217" cy="4269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F9C49B4-C571-6814-4D68-952A8C90D55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55099" y="1403467"/>
            <a:ext cx="1971217" cy="4269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F6218A35-3530-F736-2032-111CF267252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85014" y="1403467"/>
            <a:ext cx="1971217" cy="4269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F1E9085D-82CC-8818-C64D-8C450455050C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214929" y="1395540"/>
            <a:ext cx="1971217" cy="42693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480103D0-F4E0-1239-5562-79557AA38BA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501650" y="1403466"/>
            <a:ext cx="1971217" cy="426930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824282C3-FA5B-07FE-A8F3-2110639B905A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573163" y="690916"/>
            <a:ext cx="540869" cy="623081"/>
          </a:xfrm>
          <a:prstGeom prst="rect">
            <a:avLst/>
          </a:prstGeom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C0BE4005-FFA5-C052-41E6-276789A5740B}"/>
              </a:ext>
            </a:extLst>
          </p:cNvPr>
          <p:cNvSpPr/>
          <p:nvPr/>
        </p:nvSpPr>
        <p:spPr>
          <a:xfrm>
            <a:off x="0" y="-21632"/>
            <a:ext cx="12191695" cy="623080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Google Shape;68;p14">
            <a:extLst>
              <a:ext uri="{FF2B5EF4-FFF2-40B4-BE49-F238E27FC236}">
                <a16:creationId xmlns:a16="http://schemas.microsoft.com/office/drawing/2014/main" id="{B372A911-C6D2-428D-A538-D68A4AA7A92E}"/>
              </a:ext>
            </a:extLst>
          </p:cNvPr>
          <p:cNvSpPr txBox="1"/>
          <p:nvPr/>
        </p:nvSpPr>
        <p:spPr>
          <a:xfrm>
            <a:off x="1366422" y="-96545"/>
            <a:ext cx="920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JIU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Raqamli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Platformalari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: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Montserrat"/>
                <a:sym typeface="Montserrat"/>
              </a:rPr>
              <a:t>Talaba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9A3DA59A-7286-3EFA-EA48-CCA39336F420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16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96516"/>
      </p:ext>
    </p:extLst>
  </p:cSld>
  <p:clrMapOvr>
    <a:masterClrMapping/>
  </p:clrMapOvr>
  <p:transition spd="med">
    <p:pul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Tahlil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monitoring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289407" y="733367"/>
            <a:ext cx="1161288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Monitoring</a:t>
            </a: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ru-RU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-</a:t>
            </a: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Akademik </a:t>
            </a:r>
            <a:r>
              <a:rPr lang="en-US" sz="3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ko‘rsatkichlar</a:t>
            </a: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3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3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operatsion</a:t>
            </a: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3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kuzatuv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63040"/>
            <a:ext cx="7635240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7" name="Image 0" descr="/mnt/data/ppt_extract/c65bcd5a9b9803891b7b950e5f84088c.png"/>
          <p:cNvPicPr>
            <a:picLocks noChangeAspect="1"/>
          </p:cNvPicPr>
          <p:nvPr/>
        </p:nvPicPr>
        <p:blipFill>
          <a:blip r:embed="rId4"/>
          <a:srcRect l="11495" r="11495"/>
          <a:stretch/>
        </p:blipFill>
        <p:spPr>
          <a:xfrm>
            <a:off x="1030971" y="1773382"/>
            <a:ext cx="6856884" cy="4593691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8458200" y="1463040"/>
            <a:ext cx="3090672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8732520" y="1691640"/>
            <a:ext cx="27432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3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Asosiy</a:t>
            </a:r>
            <a:r>
              <a:rPr lang="en-US" sz="3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3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natijalar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732520" y="2057400"/>
            <a:ext cx="2743200" cy="44805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03200" indent="-203200" algn="just">
              <a:spcAft>
                <a:spcPts val="600"/>
              </a:spcAft>
              <a:buSzPct val="100000"/>
              <a:buChar char="•"/>
            </a:pP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Kunlik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dars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o‘tkazish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ko‘rsatkichlari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</a:t>
            </a:r>
            <a:endParaRPr lang="ru-RU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03200" indent="-203200" algn="just">
              <a:spcAft>
                <a:spcPts val="600"/>
              </a:spcAft>
              <a:buSzPct val="100000"/>
              <a:buChar char="•"/>
            </a:pP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/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o‘qituvchi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/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guruh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darajasidagi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panellari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</a:t>
            </a:r>
            <a:endParaRPr lang="ru-RU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03200" indent="-203200" algn="just">
              <a:spcAft>
                <a:spcPts val="600"/>
              </a:spcAft>
              <a:buSzPct val="100000"/>
              <a:buChar char="•"/>
            </a:pP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Xonalarni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foydalanish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jadvalga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rioya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qilish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</a:t>
            </a:r>
            <a:endParaRPr lang="ru-RU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03200" indent="-203200" algn="just">
              <a:spcAft>
                <a:spcPts val="600"/>
              </a:spcAft>
              <a:buSzPct val="100000"/>
              <a:buChar char="•"/>
            </a:pP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sifat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nazorati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eksport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qilinadigan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hisobotlar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2">
            <a:extLst>
              <a:ext uri="{FF2B5EF4-FFF2-40B4-BE49-F238E27FC236}">
                <a16:creationId xmlns:a16="http://schemas.microsoft.com/office/drawing/2014/main" id="{B917F209-93C9-1C22-411C-5A9023F66D9E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17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8A8BE71-8430-4706-A7FD-703949061D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2060" y="1468930"/>
            <a:ext cx="2333430" cy="5053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87624A4-661F-7A7B-2D1E-8C6B2F83E6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65538" y="721879"/>
            <a:ext cx="568729" cy="6563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9EF6606-1550-8D3D-C705-E8162DCB40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5106" y="1468930"/>
            <a:ext cx="2333429" cy="5053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6112063-0D8F-DF6F-3C4B-659A7B40C2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8941" y="1468930"/>
            <a:ext cx="2333430" cy="505379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52E7DBF-C50F-4508-1F0D-00076862055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16592" y="1468928"/>
            <a:ext cx="2333430" cy="50537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D48EB291-0661-7188-0CD8-BDF2F2EDB2AC}"/>
              </a:ext>
            </a:extLst>
          </p:cNvPr>
          <p:cNvSpPr/>
          <p:nvPr/>
        </p:nvSpPr>
        <p:spPr>
          <a:xfrm>
            <a:off x="0" y="-25170"/>
            <a:ext cx="12191695" cy="656314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5" name="Google Shape;68;p14">
            <a:extLst>
              <a:ext uri="{FF2B5EF4-FFF2-40B4-BE49-F238E27FC236}">
                <a16:creationId xmlns:a16="http://schemas.microsoft.com/office/drawing/2014/main" id="{B372A911-C6D2-428D-A538-D68A4AA7A92E}"/>
              </a:ext>
            </a:extLst>
          </p:cNvPr>
          <p:cNvSpPr txBox="1"/>
          <p:nvPr/>
        </p:nvSpPr>
        <p:spPr>
          <a:xfrm>
            <a:off x="1491647" y="-57899"/>
            <a:ext cx="920840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JIU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Raqamli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Platformasi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Ustoz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BD46EFA4-E594-7571-C4E0-74FE5FEA7737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8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5139921"/>
      </p:ext>
    </p:extLst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640080" y="100584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Siyosiy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Asos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02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39"/>
            <a:ext cx="10972800" cy="1735051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Oʻzbekiston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Respublikasi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Prezidentining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“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Jahon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iqtisodiyoti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va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diplomatiya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universiteti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faoliyatini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tizimli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isloh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qilish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chora-tadbirlari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to‘g‘risida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”gi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Qarori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(23.07.2022, № RP-330): “Smart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University”ga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oʻtish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Text 4"/>
          <p:cNvSpPr/>
          <p:nvPr/>
        </p:nvSpPr>
        <p:spPr>
          <a:xfrm>
            <a:off x="594360" y="1932709"/>
            <a:ext cx="11064240" cy="4251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79400" indent="-279400">
              <a:spcAft>
                <a:spcPts val="800"/>
              </a:spcAft>
              <a:buSzPct val="100000"/>
              <a:buChar char="•"/>
            </a:pP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halollik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texnologiya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orqali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ta’lim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shu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jumladan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plagiatga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qarshi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chora-tadbirlar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).</a:t>
            </a:r>
          </a:p>
          <a:p>
            <a:pPr marL="279400" indent="-279400">
              <a:spcAft>
                <a:spcPts val="800"/>
              </a:spcAft>
              <a:buSzPct val="100000"/>
              <a:buChar char="•"/>
            </a:pP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kontent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platformasi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orqali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shaxsiylashtirilgan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ta’lim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dasturlar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darsliklar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tadqiqotlar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multimedia,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yozib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olingan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ma’ruzalar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).</a:t>
            </a:r>
          </a:p>
          <a:p>
            <a:pPr marL="279400" indent="-279400">
              <a:spcAft>
                <a:spcPts val="800"/>
              </a:spcAft>
              <a:buSzPct val="100000"/>
              <a:buChar char="•"/>
            </a:pP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Bakalavr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magistr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individual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ta’lim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yo‘llari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shu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jumladan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old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shartli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ketma-ketliklar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).</a:t>
            </a:r>
          </a:p>
          <a:p>
            <a:pPr marL="279400" indent="-279400">
              <a:spcAft>
                <a:spcPts val="800"/>
              </a:spcAft>
              <a:buSzPct val="100000"/>
              <a:buChar char="•"/>
            </a:pP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kutubxona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yetakchi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global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tadqiqot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ma’lumotlar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bazalariga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kirish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dissertatsiyalar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ilmiy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ishlarning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elektron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ombori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79400" indent="-279400">
              <a:spcAft>
                <a:spcPts val="800"/>
              </a:spcAft>
              <a:buSzPct val="100000"/>
              <a:buChar char="•"/>
            </a:pP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Ta’lim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tadqiqot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jarayonlarini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boshqarish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hamda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hujjatlarni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boshdan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oxirigacha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elektron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ishlash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8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tizimi</a:t>
            </a:r>
            <a:r>
              <a:rPr lang="en-US" sz="18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sz="1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Shape 5"/>
          <p:cNvSpPr/>
          <p:nvPr/>
        </p:nvSpPr>
        <p:spPr>
          <a:xfrm>
            <a:off x="685800" y="5989320"/>
            <a:ext cx="10972800" cy="685800"/>
          </a:xfrm>
          <a:prstGeom prst="roundRect">
            <a:avLst/>
          </a:prstGeom>
          <a:solidFill>
            <a:srgbClr val="F8FAFC"/>
          </a:solidFill>
          <a:ln w="12700">
            <a:solidFill>
              <a:srgbClr val="E2E8F0"/>
            </a:solidFill>
            <a:prstDash val="solid"/>
          </a:ln>
        </p:spPr>
        <p:txBody>
          <a:bodyPr/>
          <a:lstStyle/>
          <a:p>
            <a:endParaRPr lang="ru-RU" dirty="0"/>
          </a:p>
        </p:txBody>
      </p:sp>
      <p:sp>
        <p:nvSpPr>
          <p:cNvPr id="8" name="Text 6"/>
          <p:cNvSpPr/>
          <p:nvPr/>
        </p:nvSpPr>
        <p:spPr>
          <a:xfrm>
            <a:off x="914400" y="6108192"/>
            <a:ext cx="105156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Ushbu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hisobot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Jahon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iqtisodiyoti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diplomatiya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universitetida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(JIDU) “Smart University”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modelini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qo‘llab-quvvatlaydigan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mavjud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platformalarni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umumlashtiradi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Xizmat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qatlami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xodimlar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xizmatlari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boshlang‘ichdan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yakungacha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jarayonlar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17320"/>
            <a:ext cx="5285232" cy="2441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7" name="Shape 5"/>
          <p:cNvSpPr/>
          <p:nvPr/>
        </p:nvSpPr>
        <p:spPr>
          <a:xfrm>
            <a:off x="640080" y="1417320"/>
            <a:ext cx="5285232" cy="34747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8" name="Text 6"/>
          <p:cNvSpPr/>
          <p:nvPr/>
        </p:nvSpPr>
        <p:spPr>
          <a:xfrm>
            <a:off x="868680" y="1463040"/>
            <a:ext cx="482803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Bron </a:t>
            </a:r>
            <a:r>
              <a:rPr lang="en-US" sz="2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qilish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Image 0" descr="/mnt/data/ppt_extract/89848797ec137bf283feee3db480d814.png"/>
          <p:cNvPicPr>
            <a:picLocks noChangeAspect="1"/>
          </p:cNvPicPr>
          <p:nvPr/>
        </p:nvPicPr>
        <p:blipFill>
          <a:blip r:embed="rId3"/>
          <a:srcRect t="15214" b="15214"/>
          <a:stretch/>
        </p:blipFill>
        <p:spPr>
          <a:xfrm>
            <a:off x="731520" y="1828800"/>
            <a:ext cx="5102352" cy="1938528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6245352" y="1417320"/>
            <a:ext cx="5285232" cy="2441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" name="Shape 8"/>
          <p:cNvSpPr/>
          <p:nvPr/>
        </p:nvSpPr>
        <p:spPr>
          <a:xfrm>
            <a:off x="6245352" y="1417320"/>
            <a:ext cx="5285232" cy="34747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Text 9"/>
          <p:cNvSpPr/>
          <p:nvPr/>
        </p:nvSpPr>
        <p:spPr>
          <a:xfrm>
            <a:off x="6473952" y="1453896"/>
            <a:ext cx="482803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Chipta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3" name="Image 1" descr="/mnt/data/ppt_extract/fb63c68972c215b3083fabfc22c6b163.png"/>
          <p:cNvPicPr>
            <a:picLocks noChangeAspect="1"/>
          </p:cNvPicPr>
          <p:nvPr/>
        </p:nvPicPr>
        <p:blipFill>
          <a:blip r:embed="rId4"/>
          <a:srcRect t="15461" b="15461"/>
          <a:stretch/>
        </p:blipFill>
        <p:spPr>
          <a:xfrm>
            <a:off x="6336792" y="1828800"/>
            <a:ext cx="5102352" cy="1938528"/>
          </a:xfrm>
          <a:prstGeom prst="rect">
            <a:avLst/>
          </a:prstGeom>
        </p:spPr>
      </p:pic>
      <p:sp>
        <p:nvSpPr>
          <p:cNvPr id="14" name="Shape 10"/>
          <p:cNvSpPr/>
          <p:nvPr/>
        </p:nvSpPr>
        <p:spPr>
          <a:xfrm>
            <a:off x="640080" y="4178808"/>
            <a:ext cx="5285232" cy="2441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5" name="Shape 11"/>
          <p:cNvSpPr/>
          <p:nvPr/>
        </p:nvSpPr>
        <p:spPr>
          <a:xfrm>
            <a:off x="640080" y="4178808"/>
            <a:ext cx="5285232" cy="34747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6" name="Text 12"/>
          <p:cNvSpPr/>
          <p:nvPr/>
        </p:nvSpPr>
        <p:spPr>
          <a:xfrm>
            <a:off x="868680" y="4215384"/>
            <a:ext cx="482803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So‘rovnomalar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Image 2" descr="/mnt/data/ppt_extract/9e412ee3b1b90b87ee2329115fcae508.png"/>
          <p:cNvPicPr>
            <a:picLocks noChangeAspect="1"/>
          </p:cNvPicPr>
          <p:nvPr/>
        </p:nvPicPr>
        <p:blipFill>
          <a:blip r:embed="rId5"/>
          <a:srcRect t="15461" b="15461"/>
          <a:stretch/>
        </p:blipFill>
        <p:spPr>
          <a:xfrm>
            <a:off x="731520" y="4590288"/>
            <a:ext cx="5102352" cy="1938528"/>
          </a:xfrm>
          <a:prstGeom prst="rect">
            <a:avLst/>
          </a:prstGeom>
        </p:spPr>
      </p:pic>
      <p:sp>
        <p:nvSpPr>
          <p:cNvPr id="18" name="Shape 13"/>
          <p:cNvSpPr/>
          <p:nvPr/>
        </p:nvSpPr>
        <p:spPr>
          <a:xfrm>
            <a:off x="6245352" y="4178808"/>
            <a:ext cx="5285232" cy="24414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9" name="Shape 14"/>
          <p:cNvSpPr/>
          <p:nvPr/>
        </p:nvSpPr>
        <p:spPr>
          <a:xfrm>
            <a:off x="6245352" y="4178808"/>
            <a:ext cx="5285232" cy="34747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20" name="Text 15"/>
          <p:cNvSpPr/>
          <p:nvPr/>
        </p:nvSpPr>
        <p:spPr>
          <a:xfrm>
            <a:off x="6473952" y="4215384"/>
            <a:ext cx="4828032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ctr"/>
            <a:r>
              <a:rPr lang="en-US" sz="20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Apellyatsiyalar</a:t>
            </a:r>
            <a:endParaRPr lang="en-US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Image 3" descr="/mnt/data/ppt_extract/29fe3cf5ed97c8a7661e3fba20afdf98.png"/>
          <p:cNvPicPr>
            <a:picLocks noChangeAspect="1"/>
          </p:cNvPicPr>
          <p:nvPr/>
        </p:nvPicPr>
        <p:blipFill>
          <a:blip r:embed="rId6"/>
          <a:srcRect t="15064" b="15064"/>
          <a:stretch/>
        </p:blipFill>
        <p:spPr>
          <a:xfrm>
            <a:off x="6336792" y="4590288"/>
            <a:ext cx="5102352" cy="1938528"/>
          </a:xfrm>
          <a:prstGeom prst="rect">
            <a:avLst/>
          </a:prstGeom>
        </p:spPr>
      </p:pic>
      <p:sp>
        <p:nvSpPr>
          <p:cNvPr id="22" name="Text 2">
            <a:extLst>
              <a:ext uri="{FF2B5EF4-FFF2-40B4-BE49-F238E27FC236}">
                <a16:creationId xmlns:a16="http://schemas.microsoft.com/office/drawing/2014/main" id="{69951D9B-6C7B-8A80-8FBE-C541E0D1D7F3}"/>
              </a:ext>
            </a:extLst>
          </p:cNvPr>
          <p:cNvSpPr/>
          <p:nvPr/>
        </p:nvSpPr>
        <p:spPr>
          <a:xfrm>
            <a:off x="11439144" y="85667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</a:t>
            </a: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9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8879BE-A047-4D00-94F7-CB167C85B59C}"/>
              </a:ext>
            </a:extLst>
          </p:cNvPr>
          <p:cNvSpPr txBox="1"/>
          <p:nvPr/>
        </p:nvSpPr>
        <p:spPr>
          <a:xfrm>
            <a:off x="3385622" y="4119418"/>
            <a:ext cx="803159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JIUda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xorijiy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talabalarni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qabul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qilish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jarayonini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tashkil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etish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b="1" dirty="0" err="1">
                <a:latin typeface="Cambria" panose="02040503050406030204" pitchFamily="18" charset="0"/>
                <a:ea typeface="Cambria" panose="02040503050406030204" pitchFamily="18" charset="0"/>
              </a:rPr>
              <a:t>maqsadida</a:t>
            </a:r>
            <a:r>
              <a:rPr lang="en-US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just"/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Hujjatlarni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topshirish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enrollapp.uwed.uz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saytida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maxsus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platforma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Xorijiy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talabalarni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qabul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qilish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komissiyasi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alohida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platforma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yaratildi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</a:p>
          <a:p>
            <a:pPr algn="just"/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Mas’ul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universitet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xodimlariga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platformadan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foydalanish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bo‘yicha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taqdimot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trening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dirty="0" err="1">
                <a:latin typeface="Cambria" panose="02040503050406030204" pitchFamily="18" charset="0"/>
                <a:ea typeface="Cambria" panose="02040503050406030204" pitchFamily="18" charset="0"/>
              </a:rPr>
              <a:t>o‘tkazildi</a:t>
            </a:r>
            <a:r>
              <a:rPr lang="en-US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10" name="Picture 1">
            <a:extLst>
              <a:ext uri="{FF2B5EF4-FFF2-40B4-BE49-F238E27FC236}">
                <a16:creationId xmlns:a16="http://schemas.microsoft.com/office/drawing/2014/main" id="{A0E9F41E-8A70-44B0-8EA8-F032CA08371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3385622" y="1116942"/>
            <a:ext cx="3409950" cy="270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96917AA5-147F-4E3B-B4FB-BD6993AAC5DF}"/>
              </a:ext>
            </a:extLst>
          </p:cNvPr>
          <p:cNvPicPr/>
          <p:nvPr/>
        </p:nvPicPr>
        <p:blipFill rotWithShape="1">
          <a:blip r:embed="rId3"/>
          <a:srcRect r="15300"/>
          <a:stretch/>
        </p:blipFill>
        <p:spPr>
          <a:xfrm>
            <a:off x="7434696" y="1116941"/>
            <a:ext cx="3599434" cy="27079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BDB9CE5-5071-4C6F-881F-C5E75C0A14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796"/>
          <a:stretch/>
        </p:blipFill>
        <p:spPr>
          <a:xfrm>
            <a:off x="299604" y="1302761"/>
            <a:ext cx="2664032" cy="50890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D3E27E79-C1F0-81FE-9A2A-1179810E45CC}"/>
              </a:ext>
            </a:extLst>
          </p:cNvPr>
          <p:cNvSpPr/>
          <p:nvPr/>
        </p:nvSpPr>
        <p:spPr>
          <a:xfrm>
            <a:off x="0" y="-1"/>
            <a:ext cx="12191695" cy="738623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6" name="Google Shape;68;p14">
            <a:extLst>
              <a:ext uri="{FF2B5EF4-FFF2-40B4-BE49-F238E27FC236}">
                <a16:creationId xmlns:a16="http://schemas.microsoft.com/office/drawing/2014/main" id="{A5BBFBE0-7A21-EF11-10D1-5901FDED32CA}"/>
              </a:ext>
            </a:extLst>
          </p:cNvPr>
          <p:cNvSpPr txBox="1"/>
          <p:nvPr/>
        </p:nvSpPr>
        <p:spPr>
          <a:xfrm>
            <a:off x="442097" y="12062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Xorijiy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talabalarni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qabul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qilish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EE4FC478-D7FA-8C6A-4993-CF1C887BCE28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20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4661099"/>
      </p:ext>
    </p:extLst>
  </p:cSld>
  <p:clrMapOvr>
    <a:masterClrMapping/>
  </p:clrMapOvr>
  <p:transition spd="med">
    <p:pul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A8879BE-A047-4D00-94F7-CB167C85B59C}"/>
              </a:ext>
            </a:extLst>
          </p:cNvPr>
          <p:cNvSpPr txBox="1"/>
          <p:nvPr/>
        </p:nvSpPr>
        <p:spPr>
          <a:xfrm>
            <a:off x="4869406" y="1150191"/>
            <a:ext cx="7073717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Talabalar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ish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beruvchilar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kasbiy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rivojlanish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imkoniyatlarini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qo‘llab-quvvatlash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latin typeface="Cambria" panose="02040503050406030204" pitchFamily="18" charset="0"/>
                <a:ea typeface="Cambria" panose="02040503050406030204" pitchFamily="18" charset="0"/>
              </a:rPr>
              <a:t>maqsadida</a:t>
            </a:r>
            <a:r>
              <a:rPr lang="en-US" sz="2000" b="1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uz-Cyrl-UZ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just"/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Career Center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platformasi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career.uwed.uz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saytida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Talabalar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m-career.uwed.uz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platformasi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yaratildi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Ish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beruvchilar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hr-career.uwed.uz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platformasi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ishlab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chiqildi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Career Center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ma’muriyati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uchun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alohida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yaratildi.Bundan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tashqari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Mas’ul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universitet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xodimlariga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platformadan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foydalanish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bo‘yicha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taqdimot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va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trening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o‘tkazildi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Hozirda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JIU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talabalarining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platformaga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ro‘yxatdan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o‘tishi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davom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etmoqda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;</a:t>
            </a:r>
            <a:endParaRPr lang="uz-Cyrl-UZ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Ish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beruvchi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kompaniyalarni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platformaga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jalb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qilish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bo‘yicha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ishlar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olib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dirty="0" err="1">
                <a:latin typeface="Cambria" panose="02040503050406030204" pitchFamily="18" charset="0"/>
                <a:ea typeface="Cambria" panose="02040503050406030204" pitchFamily="18" charset="0"/>
              </a:rPr>
              <a:t>borilmoqda</a:t>
            </a:r>
            <a:r>
              <a:rPr lang="en-US" sz="20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39A6137-4F41-4E4B-A3BB-5A4E51CE480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386" y="1333994"/>
            <a:ext cx="3939785" cy="4649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Shape 0">
            <a:extLst>
              <a:ext uri="{FF2B5EF4-FFF2-40B4-BE49-F238E27FC236}">
                <a16:creationId xmlns:a16="http://schemas.microsoft.com/office/drawing/2014/main" id="{BCD168EB-F213-C92D-596D-5EBE2B0D3311}"/>
              </a:ext>
            </a:extLst>
          </p:cNvPr>
          <p:cNvSpPr/>
          <p:nvPr/>
        </p:nvSpPr>
        <p:spPr>
          <a:xfrm>
            <a:off x="0" y="-1"/>
            <a:ext cx="12191695" cy="738623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4" name="Google Shape;68;p14">
            <a:extLst>
              <a:ext uri="{FF2B5EF4-FFF2-40B4-BE49-F238E27FC236}">
                <a16:creationId xmlns:a16="http://schemas.microsoft.com/office/drawing/2014/main" id="{BB1104E5-1976-38B6-457E-FC87C4B70B39}"/>
              </a:ext>
            </a:extLst>
          </p:cNvPr>
          <p:cNvSpPr txBox="1"/>
          <p:nvPr/>
        </p:nvSpPr>
        <p:spPr>
          <a:xfrm>
            <a:off x="442097" y="0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career.uwed.uz</a:t>
            </a:r>
            <a:r>
              <a:rPr lang="ru-RU" sz="32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-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Kasbiy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Rivojlanish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Markazi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platformasi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2649AD70-8BA1-D9B0-A2D7-30FF4E32C9EB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2</a:t>
            </a: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160339"/>
      </p:ext>
    </p:extLst>
  </p:cSld>
  <p:clrMapOvr>
    <a:masterClrMapping/>
  </p:clrMapOvr>
  <p:transition spd="med">
    <p:pul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4" descr="Изображение выглядит как текст, снимок экрана, логотип, Графика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338C85C7-E678-B979-F009-86DC0CB21A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22" r="33747" b="1"/>
          <a:stretch>
            <a:fillRect/>
          </a:stretch>
        </p:blipFill>
        <p:spPr>
          <a:xfrm>
            <a:off x="-6507" y="1183339"/>
            <a:ext cx="4046132" cy="5707537"/>
          </a:xfrm>
          <a:prstGeom prst="rect">
            <a:avLst/>
          </a:prstGeom>
        </p:spPr>
      </p:pic>
      <p:pic>
        <p:nvPicPr>
          <p:cNvPr id="5" name="Рисунок 4" descr="Изображение выглядит как текст, снимок экрана, логотип, дизайн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EA6EBBD1-DB4F-DAE6-9B81-A5C2AC6974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72" r="31773" b="-2"/>
          <a:stretch>
            <a:fillRect/>
          </a:stretch>
        </p:blipFill>
        <p:spPr>
          <a:xfrm>
            <a:off x="4094960" y="10"/>
            <a:ext cx="4029005" cy="5707527"/>
          </a:xfrm>
          <a:prstGeom prst="rect">
            <a:avLst/>
          </a:prstGeom>
        </p:spPr>
      </p:pic>
      <p:pic>
        <p:nvPicPr>
          <p:cNvPr id="6" name="Рисунок 5" descr="Изображение выглядит как текст, снимок экрана, программное обеспечение, Значок на компьютере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47BC7B17-F8BA-1E83-3F41-40D2C65EC7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60" r="31632" b="-2"/>
          <a:stretch>
            <a:fillRect/>
          </a:stretch>
        </p:blipFill>
        <p:spPr>
          <a:xfrm>
            <a:off x="8179347" y="1183339"/>
            <a:ext cx="4012654" cy="5707537"/>
          </a:xfrm>
          <a:prstGeom prst="rect">
            <a:avLst/>
          </a:prstGeo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E6313B3D-81E6-7576-0512-98F5A77A7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1EB8C8D-C6CE-4708-84CE-507133391B56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B284B4AD-0775-0AC8-3F96-DD3225C75E45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22</a:t>
            </a:r>
            <a:endParaRPr lang="en-US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358144"/>
      </p:ext>
    </p:extLst>
  </p:cSld>
  <p:clrMapOvr>
    <a:masterClrMapping/>
  </p:clrMapOvr>
  <p:transition spd="med">
    <p:pul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 descr="Изображение выглядит как снимок экрана, текст, программное обеспечение, числ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BEC5292E-4CCC-2703-A0BE-5CFC6C60AA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66" y="330741"/>
            <a:ext cx="11841667" cy="6050554"/>
          </a:xfrm>
        </p:spPr>
      </p:pic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DF943D49-065B-49F4-827D-72BF9B2F6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EB8C8D-C6CE-4708-84CE-507133391B56}" type="slidenum">
              <a:rPr lang="ru-RU" smtClean="0"/>
              <a:t>24</a:t>
            </a:fld>
            <a:endParaRPr lang="ru-RU"/>
          </a:p>
        </p:txBody>
      </p:sp>
      <p:sp>
        <p:nvSpPr>
          <p:cNvPr id="3" name="Text 2">
            <a:extLst>
              <a:ext uri="{FF2B5EF4-FFF2-40B4-BE49-F238E27FC236}">
                <a16:creationId xmlns:a16="http://schemas.microsoft.com/office/drawing/2014/main" id="{C8755F94-79A2-B77F-69E7-6F1B6545A944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23</a:t>
            </a:r>
            <a:endParaRPr lang="en-US" sz="12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894712"/>
      </p:ext>
    </p:extLst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C107ADF-9FB5-BFCA-E455-5F5A25EC6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0713" y="1342314"/>
            <a:ext cx="3447605" cy="487465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DAD37DF5-7286-AFF0-BC66-45633DA283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74246" y="1342314"/>
            <a:ext cx="3435802" cy="4874653"/>
          </a:xfrm>
          <a:prstGeom prst="rect">
            <a:avLst/>
          </a:prstGeom>
        </p:spPr>
      </p:pic>
      <p:sp>
        <p:nvSpPr>
          <p:cNvPr id="2" name="Shape 4">
            <a:extLst>
              <a:ext uri="{FF2B5EF4-FFF2-40B4-BE49-F238E27FC236}">
                <a16:creationId xmlns:a16="http://schemas.microsoft.com/office/drawing/2014/main" id="{6E21A6A3-55DC-D47C-7297-15E62AE61D57}"/>
              </a:ext>
            </a:extLst>
          </p:cNvPr>
          <p:cNvSpPr/>
          <p:nvPr/>
        </p:nvSpPr>
        <p:spPr>
          <a:xfrm>
            <a:off x="7936807" y="1323841"/>
            <a:ext cx="4042757" cy="5076575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5649BE2-4358-FD44-C3F2-D10FBB0D6DEF}"/>
              </a:ext>
            </a:extLst>
          </p:cNvPr>
          <p:cNvSpPr txBox="1"/>
          <p:nvPr/>
        </p:nvSpPr>
        <p:spPr>
          <a:xfrm>
            <a:off x="8101676" y="1628196"/>
            <a:ext cx="3713018" cy="430887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 algn="ctr">
              <a:buNone/>
            </a:pP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Ro‘yxatga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olish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0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natijalari</a:t>
            </a:r>
            <a:r>
              <a:rPr lang="en-US" sz="20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</a:t>
            </a:r>
            <a:endParaRPr lang="uz-Cyrl-UZ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 algn="ctr">
              <a:buNone/>
            </a:pPr>
            <a:endParaRPr lang="uz-Cyrl-UZ" sz="20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• JIU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ushbu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tizimlardan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rasmiy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ravishda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foydalanishi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ularni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yanada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rivojlantirishi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mumkin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</a:t>
            </a:r>
            <a:endParaRPr lang="uz-Cyrl-UZ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•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tashkilotlarda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tatbiq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etish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kengaytirish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huquqiy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yaratildi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</a:t>
            </a:r>
            <a:endParaRPr lang="uz-Cyrl-UZ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•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Kelajakda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takomillashtirish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potentsial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tijoriylashtirish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imkoniyatini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ta’minlaydi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</a:t>
            </a:r>
            <a:endParaRPr lang="uz-Cyrl-UZ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>
              <a:buNone/>
            </a:pP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•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O‘ziga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xos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yechimlarni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yaratish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joriy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etish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bo‘yicha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institutsional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salohiyatni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mustahkamlaydi</a:t>
            </a:r>
            <a:r>
              <a:rPr lang="en-US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Shape 0">
            <a:extLst>
              <a:ext uri="{FF2B5EF4-FFF2-40B4-BE49-F238E27FC236}">
                <a16:creationId xmlns:a16="http://schemas.microsoft.com/office/drawing/2014/main" id="{9C492705-9D34-3C03-25EE-D2F066DD1F3A}"/>
              </a:ext>
            </a:extLst>
          </p:cNvPr>
          <p:cNvSpPr/>
          <p:nvPr/>
        </p:nvSpPr>
        <p:spPr>
          <a:xfrm>
            <a:off x="0" y="-1"/>
            <a:ext cx="12191695" cy="823561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0" name="Google Shape;68;p14">
            <a:extLst>
              <a:ext uri="{FF2B5EF4-FFF2-40B4-BE49-F238E27FC236}">
                <a16:creationId xmlns:a16="http://schemas.microsoft.com/office/drawing/2014/main" id="{5FBC2E26-B5AE-4B35-7053-08845DF8874C}"/>
              </a:ext>
            </a:extLst>
          </p:cNvPr>
          <p:cNvSpPr txBox="1"/>
          <p:nvPr/>
        </p:nvSpPr>
        <p:spPr>
          <a:xfrm>
            <a:off x="509803" y="84937"/>
            <a:ext cx="11164687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Raqamli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yechimlarni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huquqiy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himoya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qilish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6" name="Text 2">
            <a:extLst>
              <a:ext uri="{FF2B5EF4-FFF2-40B4-BE49-F238E27FC236}">
                <a16:creationId xmlns:a16="http://schemas.microsoft.com/office/drawing/2014/main" id="{5D56797F-9D09-F0AB-B59E-EA2D338FE753}"/>
              </a:ext>
            </a:extLst>
          </p:cNvPr>
          <p:cNvSpPr/>
          <p:nvPr/>
        </p:nvSpPr>
        <p:spPr>
          <a:xfrm>
            <a:off x="11548872" y="100584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24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7517053"/>
      </p:ext>
    </p:extLst>
  </p:cSld>
  <p:clrMapOvr>
    <a:masterClrMapping/>
  </p:clrMapOvr>
  <p:transition spd="med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Joriy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muhit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03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muhitga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umumiy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nazar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1732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960120" y="164592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&gt;5,000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 6"/>
          <p:cNvSpPr/>
          <p:nvPr/>
        </p:nvSpPr>
        <p:spPr>
          <a:xfrm>
            <a:off x="960120" y="219456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Talabalar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Shape 7"/>
          <p:cNvSpPr/>
          <p:nvPr/>
        </p:nvSpPr>
        <p:spPr>
          <a:xfrm>
            <a:off x="3425114" y="141732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0" name="Text 8"/>
          <p:cNvSpPr/>
          <p:nvPr/>
        </p:nvSpPr>
        <p:spPr>
          <a:xfrm>
            <a:off x="3745154" y="164592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&gt;350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1" name="Text 9"/>
          <p:cNvSpPr/>
          <p:nvPr/>
        </p:nvSpPr>
        <p:spPr>
          <a:xfrm>
            <a:off x="3745154" y="219456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O‘qituvchilar</a:t>
            </a:r>
            <a:r>
              <a:rPr lang="en-US" sz="14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tarkibi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6210148" y="141732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6530188" y="164592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~6,500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Text 12"/>
          <p:cNvSpPr/>
          <p:nvPr/>
        </p:nvSpPr>
        <p:spPr>
          <a:xfrm>
            <a:off x="6530188" y="219456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Foydalanuvchilar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5" name="Shape 13"/>
          <p:cNvSpPr/>
          <p:nvPr/>
        </p:nvSpPr>
        <p:spPr>
          <a:xfrm>
            <a:off x="8995181" y="141732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6" name="Text 14"/>
          <p:cNvSpPr/>
          <p:nvPr/>
        </p:nvSpPr>
        <p:spPr>
          <a:xfrm>
            <a:off x="9315221" y="164592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450+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 15"/>
          <p:cNvSpPr/>
          <p:nvPr/>
        </p:nvSpPr>
        <p:spPr>
          <a:xfrm>
            <a:off x="9315221" y="219456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Kunlik</a:t>
            </a:r>
            <a:r>
              <a:rPr lang="en-US" sz="14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darslar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2032597" y="288036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9" name="Text 17"/>
          <p:cNvSpPr/>
          <p:nvPr/>
        </p:nvSpPr>
        <p:spPr>
          <a:xfrm>
            <a:off x="2352637" y="310896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8–10 TB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2352637" y="365760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Trafik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1" name="Shape 19"/>
          <p:cNvSpPr/>
          <p:nvPr/>
        </p:nvSpPr>
        <p:spPr>
          <a:xfrm>
            <a:off x="4817631" y="288036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 20"/>
          <p:cNvSpPr/>
          <p:nvPr/>
        </p:nvSpPr>
        <p:spPr>
          <a:xfrm>
            <a:off x="5137671" y="310896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15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 21"/>
          <p:cNvSpPr/>
          <p:nvPr/>
        </p:nvSpPr>
        <p:spPr>
          <a:xfrm>
            <a:off x="5137671" y="365760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Serverlar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Shape 22"/>
          <p:cNvSpPr/>
          <p:nvPr/>
        </p:nvSpPr>
        <p:spPr>
          <a:xfrm>
            <a:off x="7602665" y="2880360"/>
            <a:ext cx="2556434" cy="123444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 23"/>
          <p:cNvSpPr/>
          <p:nvPr/>
        </p:nvSpPr>
        <p:spPr>
          <a:xfrm>
            <a:off x="7922705" y="3108960"/>
            <a:ext cx="1916354" cy="5029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3000" b="1" dirty="0">
                <a:solidFill>
                  <a:srgbClr val="8A1F2D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200</a:t>
            </a:r>
            <a:endParaRPr lang="en-US" sz="3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 24"/>
          <p:cNvSpPr/>
          <p:nvPr/>
        </p:nvSpPr>
        <p:spPr>
          <a:xfrm>
            <a:off x="7922705" y="3657600"/>
            <a:ext cx="1916354" cy="3657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Qurilmalar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 25"/>
          <p:cNvSpPr/>
          <p:nvPr/>
        </p:nvSpPr>
        <p:spPr>
          <a:xfrm>
            <a:off x="640080" y="6355080"/>
            <a:ext cx="1097280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Operatsion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ko‘rsatkichlar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taxminiy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bo‘lib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ichki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telemetriyasiga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1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asoslangan</a:t>
            </a:r>
            <a:r>
              <a:rPr lang="en-US" sz="11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sz="11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Ekotizim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tuzilmasi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04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45720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“Smart University”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ekotizimi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4709160" y="1930492"/>
            <a:ext cx="2788920" cy="1847088"/>
          </a:xfrm>
          <a:prstGeom prst="round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  <a:effectLst>
            <a:outerShdw blurRad="50800" dist="19050" dir="2700000" algn="bl" rotWithShape="0">
              <a:srgbClr val="000000">
                <a:alpha val="16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4709160" y="2915828"/>
            <a:ext cx="2788920" cy="10058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1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my.uwed.uz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 algn="ctr">
              <a:buNone/>
            </a:pPr>
            <a:r>
              <a:rPr lang="en-US" sz="1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Shaxsiy</a:t>
            </a:r>
            <a:r>
              <a:rPr lang="en-US" sz="1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Portal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731520" y="1417320"/>
            <a:ext cx="3291840" cy="1436716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" name="Text 7"/>
          <p:cNvSpPr/>
          <p:nvPr/>
        </p:nvSpPr>
        <p:spPr>
          <a:xfrm>
            <a:off x="1908002" y="1695565"/>
            <a:ext cx="30175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MANAGE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Academik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&amp; admin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Shape 8"/>
          <p:cNvSpPr/>
          <p:nvPr/>
        </p:nvSpPr>
        <p:spPr>
          <a:xfrm>
            <a:off x="925022" y="3319618"/>
            <a:ext cx="3291840" cy="15544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1" name="Text 9"/>
          <p:cNvSpPr/>
          <p:nvPr/>
        </p:nvSpPr>
        <p:spPr>
          <a:xfrm>
            <a:off x="2238444" y="3672251"/>
            <a:ext cx="30175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</a:t>
            </a:r>
            <a:endParaRPr lang="en-US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app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Shape 10"/>
          <p:cNvSpPr/>
          <p:nvPr/>
        </p:nvSpPr>
        <p:spPr>
          <a:xfrm>
            <a:off x="8138160" y="1385316"/>
            <a:ext cx="3291840" cy="1527048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3" name="Text 11"/>
          <p:cNvSpPr/>
          <p:nvPr/>
        </p:nvSpPr>
        <p:spPr>
          <a:xfrm>
            <a:off x="9443351" y="1737360"/>
            <a:ext cx="30175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20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Monitoring</a:t>
            </a:r>
            <a:endParaRPr lang="en-US" sz="2000" b="1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indent="0">
              <a:buNone/>
            </a:pPr>
            <a:r>
              <a:rPr lang="en-US" sz="16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Analitika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Shape 12"/>
          <p:cNvSpPr/>
          <p:nvPr/>
        </p:nvSpPr>
        <p:spPr>
          <a:xfrm>
            <a:off x="8138160" y="3206988"/>
            <a:ext cx="3291840" cy="1621552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5" name="Text 13"/>
          <p:cNvSpPr/>
          <p:nvPr/>
        </p:nvSpPr>
        <p:spPr>
          <a:xfrm>
            <a:off x="9315228" y="3604520"/>
            <a:ext cx="30175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Servislar</a:t>
            </a:r>
            <a:endParaRPr lang="en-US" b="1" dirty="0">
              <a:solidFill>
                <a:srgbClr val="0F172A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>
              <a:buNone/>
            </a:pP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Bronlash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•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Chipta</a:t>
            </a: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• </a:t>
            </a:r>
            <a:r>
              <a:rPr lang="en-US" sz="1400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So‘rovnomalar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Shape 14"/>
          <p:cNvSpPr/>
          <p:nvPr/>
        </p:nvSpPr>
        <p:spPr>
          <a:xfrm>
            <a:off x="923638" y="5065949"/>
            <a:ext cx="3291840" cy="10515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7" name="Text 15"/>
          <p:cNvSpPr/>
          <p:nvPr/>
        </p:nvSpPr>
        <p:spPr>
          <a:xfrm>
            <a:off x="2564618" y="5204864"/>
            <a:ext cx="30175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dirty="0" err="1">
                <a:latin typeface="Cambria" panose="02040503050406030204" pitchFamily="18" charset="0"/>
                <a:ea typeface="Cambria" panose="02040503050406030204" pitchFamily="18" charset="0"/>
              </a:rPr>
              <a:t>QabulEnrollApp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Shape 16"/>
          <p:cNvSpPr/>
          <p:nvPr/>
        </p:nvSpPr>
        <p:spPr>
          <a:xfrm>
            <a:off x="4446166" y="4607568"/>
            <a:ext cx="3487140" cy="15544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19" name="Text 17"/>
          <p:cNvSpPr/>
          <p:nvPr/>
        </p:nvSpPr>
        <p:spPr>
          <a:xfrm>
            <a:off x="5989320" y="5010158"/>
            <a:ext cx="3017520" cy="82296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Kasbiy</a:t>
            </a:r>
            <a:r>
              <a:rPr lang="en-US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xizmatlar</a:t>
            </a:r>
            <a:endParaRPr lang="en-US" b="1" dirty="0">
              <a:solidFill>
                <a:srgbClr val="0F172A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0" indent="0">
              <a:buNone/>
            </a:pPr>
            <a:r>
              <a:rPr lang="en-US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Amaliyot</a:t>
            </a:r>
            <a:r>
              <a:rPr lang="en-US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/ Ish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 18"/>
          <p:cNvSpPr/>
          <p:nvPr/>
        </p:nvSpPr>
        <p:spPr>
          <a:xfrm>
            <a:off x="640080" y="6309360"/>
            <a:ext cx="1097280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Markaziy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portal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ekotizim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bo‘ylab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yagona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kirish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holatni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kuzatish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imkonini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200" dirty="0" err="1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beradi</a:t>
            </a:r>
            <a:r>
              <a:rPr lang="en-US" sz="1200" dirty="0">
                <a:solidFill>
                  <a:srgbClr val="64748B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F4910183-6E34-7E49-8E74-C324482DB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5022" y="1632034"/>
            <a:ext cx="872869" cy="100728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FC7BA64-A8DE-0B67-4A9D-A10BFCF3C5C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68" t="27418" r="34607" b="21585"/>
          <a:stretch>
            <a:fillRect/>
          </a:stretch>
        </p:blipFill>
        <p:spPr>
          <a:xfrm>
            <a:off x="5043401" y="2019641"/>
            <a:ext cx="2105198" cy="1170582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CE16417-46F5-80AE-1677-365B1D9966C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9342" y="3622132"/>
            <a:ext cx="901942" cy="1039038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5D9A75EB-ECAB-621D-6B4D-48B2733945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34749" y="3529870"/>
            <a:ext cx="842513" cy="972260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C7B6DFC3-0B7F-04B6-8E1E-9B6CF0E5E2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12480" y="1632034"/>
            <a:ext cx="955779" cy="1102968"/>
          </a:xfrm>
          <a:prstGeom prst="rect">
            <a:avLst/>
          </a:prstGeom>
        </p:spPr>
      </p:pic>
      <p:sp>
        <p:nvSpPr>
          <p:cNvPr id="26" name="Shape 16">
            <a:extLst>
              <a:ext uri="{FF2B5EF4-FFF2-40B4-BE49-F238E27FC236}">
                <a16:creationId xmlns:a16="http://schemas.microsoft.com/office/drawing/2014/main" id="{B28442FE-D8DF-94CA-12F3-052ECA2EE42E}"/>
              </a:ext>
            </a:extLst>
          </p:cNvPr>
          <p:cNvSpPr/>
          <p:nvPr/>
        </p:nvSpPr>
        <p:spPr>
          <a:xfrm>
            <a:off x="8132793" y="5117861"/>
            <a:ext cx="3291840" cy="909963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1750" dist="12700" dir="2700000" algn="bl" rotWithShape="0">
              <a:srgbClr val="000000">
                <a:alpha val="10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27" name="Picture 6" descr="Download Moodle Logo in SVG Vector or PNG File Format - Logo ...">
            <a:extLst>
              <a:ext uri="{FF2B5EF4-FFF2-40B4-BE49-F238E27FC236}">
                <a16:creationId xmlns:a16="http://schemas.microsoft.com/office/drawing/2014/main" id="{9F950D5E-539F-2911-8DB6-EFA14BA9F5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04" b="16053"/>
          <a:stretch/>
        </p:blipFill>
        <p:spPr bwMode="auto">
          <a:xfrm>
            <a:off x="1048046" y="5339680"/>
            <a:ext cx="1442492" cy="576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65DDEE73-332E-F738-25F1-B253FC83058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973" y="4731213"/>
            <a:ext cx="1605185" cy="1283523"/>
          </a:xfrm>
          <a:prstGeom prst="rect">
            <a:avLst/>
          </a:prstGeom>
        </p:spPr>
      </p:pic>
      <p:pic>
        <p:nvPicPr>
          <p:cNvPr id="1026" name="Picture 2" descr="logo">
            <a:extLst>
              <a:ext uri="{FF2B5EF4-FFF2-40B4-BE49-F238E27FC236}">
                <a16:creationId xmlns:a16="http://schemas.microsoft.com/office/drawing/2014/main" id="{173E8EFA-F226-0358-6E01-70C57C7847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031" r="381" b="16036"/>
          <a:stretch>
            <a:fillRect/>
          </a:stretch>
        </p:blipFill>
        <p:spPr bwMode="auto">
          <a:xfrm>
            <a:off x="8216273" y="5204864"/>
            <a:ext cx="1039102" cy="729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 13">
            <a:extLst>
              <a:ext uri="{FF2B5EF4-FFF2-40B4-BE49-F238E27FC236}">
                <a16:creationId xmlns:a16="http://schemas.microsoft.com/office/drawing/2014/main" id="{3314FD54-5FD1-E5D2-E711-33B7A702ABC4}"/>
              </a:ext>
            </a:extLst>
          </p:cNvPr>
          <p:cNvSpPr/>
          <p:nvPr/>
        </p:nvSpPr>
        <p:spPr>
          <a:xfrm>
            <a:off x="9177262" y="5225965"/>
            <a:ext cx="2357505" cy="755109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Executive Education</a:t>
            </a:r>
          </a:p>
          <a:p>
            <a:pPr marL="0" indent="0">
              <a:buNone/>
            </a:pPr>
            <a:r>
              <a:rPr lang="en-US" sz="1400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mini MBA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>
              <a:buNone/>
            </a:pP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Asosiy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:: my.uwed.uz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05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my.uwed.uz 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-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markazlashtirilgan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shaxsiyat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ma’lumotlar</a:t>
            </a:r>
            <a:r>
              <a:rPr lang="en-US" sz="28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8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portali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63040"/>
            <a:ext cx="5715000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858982" y="1691640"/>
            <a:ext cx="5404658" cy="475488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just">
              <a:spcAft>
                <a:spcPts val="600"/>
              </a:spcAft>
              <a:buSzPct val="100000"/>
            </a:pP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Yagona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autentifikatsiya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standartlashtirilgan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profillar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hamjamiyat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bo‘ylab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tartiblangan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ma’lumot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oqimini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ta’minlaydi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Mavjud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ma’muriy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platformalarni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yoki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rasmiy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ariza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jarayonlarini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almashtirmaydi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; u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kirishni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holatni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kuzatishni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institut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ichidagi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kommunikatsiyani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yagona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qiladi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Universitet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xizmatlari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tizimlari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Yagona Kirish (Single Sign-On, SSO).</a:t>
            </a: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xodimlar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ma’muriy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personal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raqamli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profillar.Operatsion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holatlarni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real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vaqtda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kuzatish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chipta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bronlash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).</a:t>
            </a:r>
          </a:p>
          <a:p>
            <a:pPr marL="228600" indent="-228600" algn="just">
              <a:spcAft>
                <a:spcPts val="6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Markazlashtirilgan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rasmiy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e’lonlar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institut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bildirishnomalari.Ichki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axborot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tizimlari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bo‘yicha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standartlashtirilgan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integratsiya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Shape 6"/>
          <p:cNvSpPr/>
          <p:nvPr/>
        </p:nvSpPr>
        <p:spPr>
          <a:xfrm>
            <a:off x="6537960" y="1463040"/>
            <a:ext cx="5010912" cy="24688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9" name="Image 0" descr="/mnt/data/docx_media/image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57162" y="1572768"/>
            <a:ext cx="4772508" cy="2249424"/>
          </a:xfrm>
          <a:prstGeom prst="rect">
            <a:avLst/>
          </a:prstGeom>
        </p:spPr>
      </p:pic>
      <p:sp>
        <p:nvSpPr>
          <p:cNvPr id="10" name="Shape 7"/>
          <p:cNvSpPr/>
          <p:nvPr/>
        </p:nvSpPr>
        <p:spPr>
          <a:xfrm>
            <a:off x="6537960" y="4160520"/>
            <a:ext cx="5010912" cy="251460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EB721467-E48E-F70B-DB5A-7B9DF8F2F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75120" y="4239491"/>
            <a:ext cx="4754549" cy="234603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Asosiy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my.uwed.uz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06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Rolga</a:t>
            </a:r>
            <a:r>
              <a:rPr lang="en-US" sz="24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asoslangan</a:t>
            </a:r>
            <a:r>
              <a:rPr lang="en-US" sz="24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sz="24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panellari</a:t>
            </a:r>
            <a:r>
              <a:rPr lang="en-US" sz="24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24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xizmatlarni</a:t>
            </a:r>
            <a:r>
              <a:rPr lang="en-US" sz="24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4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muvofiqlashtirish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63040"/>
            <a:ext cx="7360920" cy="51663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pic>
        <p:nvPicPr>
          <p:cNvPr id="7" name="Image 0" descr="/mnt/data/docx_media/image3.png"/>
          <p:cNvPicPr>
            <a:picLocks noChangeAspect="1"/>
          </p:cNvPicPr>
          <p:nvPr/>
        </p:nvPicPr>
        <p:blipFill>
          <a:blip r:embed="rId3"/>
          <a:srcRect l="33440" r="1595"/>
          <a:stretch>
            <a:fillRect/>
          </a:stretch>
        </p:blipFill>
        <p:spPr>
          <a:xfrm>
            <a:off x="1009304" y="1627632"/>
            <a:ext cx="6622472" cy="4818888"/>
          </a:xfrm>
          <a:prstGeom prst="rect">
            <a:avLst/>
          </a:prstGeom>
        </p:spPr>
      </p:pic>
      <p:sp>
        <p:nvSpPr>
          <p:cNvPr id="8" name="Shape 5"/>
          <p:cNvSpPr/>
          <p:nvPr/>
        </p:nvSpPr>
        <p:spPr>
          <a:xfrm>
            <a:off x="8183880" y="1463040"/>
            <a:ext cx="3364992" cy="516636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9" name="Text 6"/>
          <p:cNvSpPr/>
          <p:nvPr/>
        </p:nvSpPr>
        <p:spPr>
          <a:xfrm>
            <a:off x="8458200" y="1691640"/>
            <a:ext cx="2926080" cy="3200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panellari</a:t>
            </a:r>
            <a:endParaRPr lang="en-US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Text 7"/>
          <p:cNvSpPr/>
          <p:nvPr/>
        </p:nvSpPr>
        <p:spPr>
          <a:xfrm>
            <a:off x="8458200" y="2057400"/>
            <a:ext cx="2926080" cy="43891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203200" indent="-203200">
              <a:spcAft>
                <a:spcPts val="600"/>
              </a:spcAft>
              <a:buSzPct val="100000"/>
              <a:buChar char="•"/>
            </a:pP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Rektor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paneli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konsolidatsiyalangan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ko‘rsatkichlar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operatsion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kuzatuv</a:t>
            </a:r>
            <a:endParaRPr lang="en-US" sz="1600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03200" indent="-203200">
              <a:spcAft>
                <a:spcPts val="600"/>
              </a:spcAft>
              <a:buSzPct val="100000"/>
              <a:buChar char="•"/>
            </a:pP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Kafedra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panellari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fakultet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bo‘lim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darajasida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nazorat</a:t>
            </a:r>
            <a:endParaRPr lang="en-US" sz="1600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03200" indent="-203200">
              <a:spcAft>
                <a:spcPts val="600"/>
              </a:spcAft>
              <a:buSzPct val="100000"/>
              <a:buChar char="•"/>
            </a:pP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Monitoring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vositalari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so‘rovlar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xizmat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samaradorligi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muvofiqlashtirish</a:t>
            </a:r>
            <a:endParaRPr lang="en-US" sz="1600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03200" indent="-203200">
              <a:spcAft>
                <a:spcPts val="600"/>
              </a:spcAft>
              <a:buSzPct val="100000"/>
              <a:buChar char="•"/>
            </a:pP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Shaxsiylashtirilgan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tajriba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dars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jadvali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statistika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bronlash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chipta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holatlari</a:t>
            </a:r>
            <a:endParaRPr lang="en-US" sz="1600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</p:txBody>
      </p:sp>
    </p:spTree>
  </p:cSld>
  <p:clrMapOvr>
    <a:masterClrMapping/>
  </p:clrMapOvr>
  <p:transition spd="med">
    <p:pul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75488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3" name="Text 1"/>
          <p:cNvSpPr/>
          <p:nvPr/>
        </p:nvSpPr>
        <p:spPr>
          <a:xfrm>
            <a:off x="548640" y="109728"/>
            <a:ext cx="987552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Asosiy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400" b="1" dirty="0" err="1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platforma</a:t>
            </a:r>
            <a:r>
              <a:rPr lang="en-US" sz="1400" b="1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MANAGE</a:t>
            </a:r>
            <a:endParaRPr lang="en-US" sz="1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 2"/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07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Text 3"/>
          <p:cNvSpPr/>
          <p:nvPr/>
        </p:nvSpPr>
        <p:spPr>
          <a:xfrm>
            <a:off x="640080" y="777240"/>
            <a:ext cx="10972800" cy="54864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ctr">
              <a:buNone/>
            </a:pP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MANAGE (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  <a:hlinkClick r:id="rId3"/>
              </a:rPr>
              <a:t>manage.uwed.uz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 </a:t>
            </a:r>
            <a:r>
              <a:rPr lang="ru-RU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-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Akademik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ma’muriyatni</a:t>
            </a:r>
            <a:r>
              <a:rPr lang="en-US" sz="2200" b="1" dirty="0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2200" b="1" dirty="0" err="1">
                <a:solidFill>
                  <a:srgbClr val="0F172A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avtomatlashtirish</a:t>
            </a:r>
            <a:endParaRPr lang="en-US" sz="2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Shape 4"/>
          <p:cNvSpPr/>
          <p:nvPr/>
        </p:nvSpPr>
        <p:spPr>
          <a:xfrm>
            <a:off x="640080" y="1463040"/>
            <a:ext cx="5715000" cy="5212080"/>
          </a:xfrm>
          <a:prstGeom prst="roundRect">
            <a:avLst/>
          </a:prstGeom>
          <a:solidFill>
            <a:srgbClr val="FFFFFF"/>
          </a:solidFill>
          <a:ln w="12700">
            <a:solidFill>
              <a:srgbClr val="E2E8F0"/>
            </a:solidFill>
            <a:prstDash val="solid"/>
          </a:ln>
          <a:effectLst>
            <a:outerShdw blurRad="38100" dist="12700" dir="2700000" algn="bl" rotWithShape="0">
              <a:srgbClr val="000000">
                <a:alpha val="12000"/>
              </a:srgbClr>
            </a:outerShdw>
          </a:effectLst>
        </p:spPr>
        <p:txBody>
          <a:bodyPr/>
          <a:lstStyle/>
          <a:p>
            <a:endParaRPr lang="ru-RU"/>
          </a:p>
        </p:txBody>
      </p:sp>
      <p:sp>
        <p:nvSpPr>
          <p:cNvPr id="7" name="Text 5"/>
          <p:cNvSpPr/>
          <p:nvPr/>
        </p:nvSpPr>
        <p:spPr>
          <a:xfrm>
            <a:off x="845820" y="1627632"/>
            <a:ext cx="5303520" cy="4818888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algn="just">
              <a:spcAft>
                <a:spcPts val="500"/>
              </a:spcAft>
              <a:buSzPct val="100000"/>
            </a:pP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ma’muriyatni</a:t>
            </a:r>
            <a:r>
              <a:rPr lang="en-US" sz="1600" b="1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b="1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avtomatlashtirish</a:t>
            </a:r>
            <a:endParaRPr lang="en-US" sz="1600" b="1" dirty="0">
              <a:solidFill>
                <a:srgbClr val="475569"/>
              </a:solidFill>
              <a:latin typeface="Cambria" panose="02040503050406030204" pitchFamily="18" charset="0"/>
              <a:ea typeface="Cambria" panose="02040503050406030204" pitchFamily="18" charset="0"/>
              <a:cs typeface="Calibri" pitchFamily="34" charset="-120"/>
            </a:endParaRP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Cheklovlar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bilan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avtomatik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jadval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tuzish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fanlar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guruhlar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fakultetlar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xonalar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smenalar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universitet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qoidalari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Fakultet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xodimlar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rolga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asoslangan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jadvalga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kirish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Talabalar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mobil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tasdiqlari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bilan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integratsiyalashgan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onlayn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jarayoni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Jadval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ma’lumotlarini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markazlashtirilgan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saqlash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qayta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ishlash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Qabulni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qo‘llab-quvvatlash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akademik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/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ma’muriy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so‘rovlarni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qayta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ishlash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Grantlarni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topshirish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ko‘rib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chiqish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holatini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kuzatish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Analitik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boshqaruv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panellari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: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fakultet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yuki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,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xonalarni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foydalanish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samaradorligi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.</a:t>
            </a:r>
          </a:p>
          <a:p>
            <a:pPr marL="228600" indent="-228600">
              <a:spcAft>
                <a:spcPts val="500"/>
              </a:spcAft>
              <a:buSzPct val="100000"/>
              <a:buChar char="•"/>
            </a:pP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Xavfsizlik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va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davomatni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qayd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etish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uchun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kirish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nazorati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bilan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integratsiya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(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shu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jumladan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 </a:t>
            </a:r>
            <a:r>
              <a:rPr lang="en-US" sz="1600" dirty="0" err="1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FaceID</a:t>
            </a:r>
            <a:r>
              <a:rPr lang="en-US" sz="1600" dirty="0">
                <a:solidFill>
                  <a:srgbClr val="475569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).</a:t>
            </a:r>
            <a:endParaRPr lang="en-US" sz="16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72DC21-A79A-FAB7-FD33-787FCE694B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50380" y="1709559"/>
            <a:ext cx="4221479" cy="234160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18252402-DE32-20D7-5F97-270DE02626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6599" y="4384548"/>
            <a:ext cx="3749040" cy="20619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4477D4-0EBF-5164-5DB7-41BEBFEB9F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264352" y="649360"/>
            <a:ext cx="697055" cy="80439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1843BD-B246-4B4C-A1DD-DD1611AA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21565" y="833812"/>
            <a:ext cx="849068" cy="979822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DD94EE-2E64-B5AD-8A13-3D1D82B9B9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2901" y="1297857"/>
            <a:ext cx="4221479" cy="23416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D3926B8-C50A-E94D-FF03-30207D7905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1265332"/>
            <a:ext cx="4304368" cy="237412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5A8EBAD-EEC1-10EF-4440-432047735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87" y="3552317"/>
            <a:ext cx="4796554" cy="263810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11923790-856D-68F2-C6F0-5CCD38BDF2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9860" y="3552317"/>
            <a:ext cx="5046239" cy="27951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6942C6F4-212A-4C78-FD5C-C1D820243BE1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Google Shape;68;p14">
            <a:extLst>
              <a:ext uri="{FF2B5EF4-FFF2-40B4-BE49-F238E27FC236}">
                <a16:creationId xmlns:a16="http://schemas.microsoft.com/office/drawing/2014/main" id="{D1D60735-CA19-4C89-0E62-09A15DE1A2FA}"/>
              </a:ext>
            </a:extLst>
          </p:cNvPr>
          <p:cNvSpPr txBox="1"/>
          <p:nvPr/>
        </p:nvSpPr>
        <p:spPr>
          <a:xfrm>
            <a:off x="442096" y="-58983"/>
            <a:ext cx="1081854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ctr"/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Dars</a:t>
            </a:r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jadvali</a:t>
            </a:r>
            <a:endParaRPr kumimoji="0" lang="ru-RU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20389EDF-C852-C017-BAC5-9BB14B5CC595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</a:t>
            </a: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7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9326112"/>
      </p:ext>
    </p:extLst>
  </p:cSld>
  <p:clrMapOvr>
    <a:masterClrMapping/>
  </p:clrMapOvr>
  <p:transition spd="med">
    <p:pul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E1843BD-B246-4B4C-A1DD-DD1611AAC9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85992" y="873249"/>
            <a:ext cx="668543" cy="771497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D94897-F0FE-8B03-215A-81AA668293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096" y="1097280"/>
            <a:ext cx="4428255" cy="244937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30CF9F5-38E6-736B-A60C-17558BA768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340" y="3152358"/>
            <a:ext cx="5189220" cy="285001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6DF54B09-B615-DBF3-FFA5-359239591C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87442" y="1097280"/>
            <a:ext cx="4806242" cy="26396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E4BF3883-CD35-F506-2199-162279BAFB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5160" y="3546659"/>
            <a:ext cx="4782351" cy="26116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Shape 0">
            <a:extLst>
              <a:ext uri="{FF2B5EF4-FFF2-40B4-BE49-F238E27FC236}">
                <a16:creationId xmlns:a16="http://schemas.microsoft.com/office/drawing/2014/main" id="{21B95B66-2B23-8B2C-1661-813818FF7D9E}"/>
              </a:ext>
            </a:extLst>
          </p:cNvPr>
          <p:cNvSpPr/>
          <p:nvPr/>
        </p:nvSpPr>
        <p:spPr>
          <a:xfrm>
            <a:off x="0" y="0"/>
            <a:ext cx="12191695" cy="738622"/>
          </a:xfrm>
          <a:prstGeom prst="rect">
            <a:avLst/>
          </a:prstGeom>
          <a:solidFill>
            <a:srgbClr val="8A1F2D"/>
          </a:solidFill>
          <a:ln w="12700">
            <a:solidFill>
              <a:srgbClr val="8A1F2D"/>
            </a:solidFill>
            <a:prstDash val="solid"/>
          </a:ln>
        </p:spPr>
        <p:txBody>
          <a:bodyPr/>
          <a:lstStyle/>
          <a:p>
            <a:endParaRPr lang="ru-RU"/>
          </a:p>
        </p:txBody>
      </p:sp>
      <p:sp>
        <p:nvSpPr>
          <p:cNvPr id="12" name="Google Shape;68;p14">
            <a:extLst>
              <a:ext uri="{FF2B5EF4-FFF2-40B4-BE49-F238E27FC236}">
                <a16:creationId xmlns:a16="http://schemas.microsoft.com/office/drawing/2014/main" id="{D1D60735-CA19-4C89-0E62-09A15DE1A2FA}"/>
              </a:ext>
            </a:extLst>
          </p:cNvPr>
          <p:cNvSpPr txBox="1"/>
          <p:nvPr/>
        </p:nvSpPr>
        <p:spPr>
          <a:xfrm>
            <a:off x="442096" y="-38894"/>
            <a:ext cx="10818540" cy="738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Room Booking System</a:t>
            </a:r>
            <a:endParaRPr lang="ru-RU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Montserrat"/>
              <a:sym typeface="Montserrat"/>
            </a:endParaRPr>
          </a:p>
        </p:txBody>
      </p:sp>
      <p:sp>
        <p:nvSpPr>
          <p:cNvPr id="4" name="Text 2">
            <a:extLst>
              <a:ext uri="{FF2B5EF4-FFF2-40B4-BE49-F238E27FC236}">
                <a16:creationId xmlns:a16="http://schemas.microsoft.com/office/drawing/2014/main" id="{FE0A8CB9-5982-46CD-5B9E-80936CAB0CEF}"/>
              </a:ext>
            </a:extLst>
          </p:cNvPr>
          <p:cNvSpPr/>
          <p:nvPr/>
        </p:nvSpPr>
        <p:spPr>
          <a:xfrm>
            <a:off x="11505895" y="109728"/>
            <a:ext cx="548640" cy="274320"/>
          </a:xfrm>
          <a:prstGeom prst="rect">
            <a:avLst/>
          </a:prstGeom>
          <a:noFill/>
          <a:ln/>
        </p:spPr>
        <p:txBody>
          <a:bodyPr wrap="square" rtlCol="0" anchor="ctr"/>
          <a:lstStyle/>
          <a:p>
            <a:pPr marL="0" indent="0" algn="r">
              <a:buNone/>
            </a:pPr>
            <a:r>
              <a:rPr lang="en-US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0</a:t>
            </a:r>
            <a:r>
              <a:rPr lang="ru-RU" sz="1200" dirty="0">
                <a:solidFill>
                  <a:srgbClr val="FFFFFF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 pitchFamily="34" charset="-120"/>
              </a:rPr>
              <a:t>8</a:t>
            </a:r>
            <a:endParaRPr lang="en-US" sz="1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5362856"/>
      </p:ext>
    </p:extLst>
  </p:cSld>
  <p:clrMapOvr>
    <a:masterClrMapping/>
  </p:clrMapOvr>
  <p:transition spd="med">
    <p:pull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1429</Words>
  <Application>Microsoft Office PowerPoint</Application>
  <PresentationFormat>Широкоэкранный</PresentationFormat>
  <Paragraphs>191</Paragraphs>
  <Slides>25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25</vt:i4>
      </vt:variant>
    </vt:vector>
  </HeadingPairs>
  <TitlesOfParts>
    <vt:vector size="34" baseType="lpstr">
      <vt:lpstr>Aptos</vt:lpstr>
      <vt:lpstr>Aptos Display</vt:lpstr>
      <vt:lpstr>Arial</vt:lpstr>
      <vt:lpstr>Calibri</vt:lpstr>
      <vt:lpstr>Calibri Light</vt:lpstr>
      <vt:lpstr>Cambria</vt:lpstr>
      <vt:lpstr>Office Theme</vt:lpstr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UWED Office of Transformation and Strategic Development</dc:creator>
  <cp:lastModifiedBy>Khusanboy Yuldoshali</cp:lastModifiedBy>
  <cp:revision>8</cp:revision>
  <dcterms:created xsi:type="dcterms:W3CDTF">2026-03-26T08:50:45Z</dcterms:created>
  <dcterms:modified xsi:type="dcterms:W3CDTF">2026-03-27T07:23:51Z</dcterms:modified>
</cp:coreProperties>
</file>